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312" r:id="rId4"/>
    <p:sldId id="313" r:id="rId5"/>
    <p:sldId id="317" r:id="rId6"/>
    <p:sldId id="319" r:id="rId7"/>
    <p:sldId id="318" r:id="rId8"/>
    <p:sldId id="320" r:id="rId9"/>
    <p:sldId id="321" r:id="rId10"/>
    <p:sldId id="315" r:id="rId11"/>
    <p:sldId id="316" r:id="rId12"/>
    <p:sldId id="322" r:id="rId13"/>
    <p:sldId id="323" r:id="rId14"/>
    <p:sldId id="324" r:id="rId15"/>
    <p:sldId id="325" r:id="rId16"/>
    <p:sldId id="326" r:id="rId17"/>
    <p:sldId id="327" r:id="rId18"/>
    <p:sldId id="329" r:id="rId19"/>
    <p:sldId id="328" r:id="rId20"/>
    <p:sldId id="330" r:id="rId21"/>
    <p:sldId id="331" r:id="rId22"/>
    <p:sldId id="332" r:id="rId23"/>
    <p:sldId id="333" r:id="rId24"/>
    <p:sldId id="334" r:id="rId25"/>
    <p:sldId id="264" r:id="rId26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C6A6E15-F5B5-473A-BD16-FBDAF40E3E22}">
          <p14:sldIdLst>
            <p14:sldId id="256"/>
            <p14:sldId id="257"/>
            <p14:sldId id="312"/>
            <p14:sldId id="313"/>
            <p14:sldId id="317"/>
            <p14:sldId id="319"/>
            <p14:sldId id="318"/>
            <p14:sldId id="320"/>
            <p14:sldId id="321"/>
            <p14:sldId id="315"/>
            <p14:sldId id="316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3"/>
            <p14:sldId id="334"/>
          </p14:sldIdLst>
        </p14:section>
        <p14:section name="제목 없는 구역" id="{DF499FBB-3C61-4B6A-B7D4-97E3F5DF51EA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B5"/>
    <a:srgbClr val="222222"/>
    <a:srgbClr val="666666"/>
    <a:srgbClr val="E9EBF5"/>
    <a:srgbClr val="485566"/>
    <a:srgbClr val="444444"/>
    <a:srgbClr val="515151"/>
    <a:srgbClr val="B4B4B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5758" autoAdjust="0"/>
  </p:normalViewPr>
  <p:slideViewPr>
    <p:cSldViewPr>
      <p:cViewPr varScale="1">
        <p:scale>
          <a:sx n="110" d="100"/>
          <a:sy n="110" d="100"/>
        </p:scale>
        <p:origin x="1002" y="108"/>
      </p:cViewPr>
      <p:guideLst>
        <p:guide orient="horz" pos="3566"/>
        <p:guide pos="2880"/>
        <p:guide orient="horz" pos="232"/>
      </p:guideLst>
    </p:cSldViewPr>
  </p:slideViewPr>
  <p:outlineViewPr>
    <p:cViewPr>
      <p:scale>
        <a:sx n="33" d="100"/>
        <a:sy n="33" d="100"/>
      </p:scale>
      <p:origin x="0" y="-131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89971-ABF9-4FC1-A85A-32A72C296174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1A5F8-836A-4559-B5A3-7DA95E851E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9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9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1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41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685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67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65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48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1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5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2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5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1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4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7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4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1A5F8-836A-4559-B5A3-7DA95E851E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53E22-62B4-4CD1-B47C-DD2A6CA508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5603" y="1647719"/>
            <a:ext cx="6858000" cy="1317423"/>
          </a:xfrm>
        </p:spPr>
        <p:txBody>
          <a:bodyPr anchor="t">
            <a:noAutofit/>
          </a:bodyPr>
          <a:lstStyle>
            <a:lvl1pPr algn="ctr">
              <a:defRPr sz="4800" b="0"/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QMS Framework Setting</a:t>
            </a:r>
            <a:br>
              <a:rPr lang="en-US" altLang="ko-KR" sz="4000" b="1" dirty="0">
                <a:solidFill>
                  <a:schemeClr val="bg1"/>
                </a:solidFill>
                <a:latin typeface="+mj-ea"/>
              </a:rPr>
            </a:br>
            <a:r>
              <a:rPr lang="en-US" altLang="ko-KR" sz="4000" b="1" dirty="0">
                <a:solidFill>
                  <a:schemeClr val="bg1"/>
                </a:solidFill>
                <a:latin typeface="+mj-ea"/>
              </a:rPr>
              <a:t>Manual</a:t>
            </a: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340E47F-303B-4F99-93CF-8BB8C6719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558870"/>
            <a:ext cx="6858000" cy="763774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㈜솔바테크놀러지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www.solva.co.kr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bg>
      <p:bgPr>
        <a:blipFill dpi="0" rotWithShape="1">
          <a:blip r:embed="rId2">
            <a:lum/>
          </a:blip>
          <a:srcRect/>
          <a:stretch>
            <a:fillRect l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2B84A-1102-41C4-86E4-09DA226C8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0" y="365125"/>
            <a:ext cx="1714500" cy="438149"/>
          </a:xfrm>
          <a:solidFill>
            <a:srgbClr val="485566"/>
          </a:solidFill>
        </p:spPr>
        <p:txBody>
          <a:bodyPr anchor="ctr">
            <a:normAutofit/>
          </a:bodyPr>
          <a:lstStyle>
            <a:lvl1pPr>
              <a:spcBef>
                <a:spcPts val="750"/>
              </a:spcBef>
              <a:defRPr sz="22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 목차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9D010E8-2E3D-4047-87CF-6E1ACE610F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4" y="365125"/>
            <a:ext cx="892969" cy="76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/>
              <a:t>CI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EBF6F8C-43A6-499A-A3D8-C37CEF49F5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10978" y="365125"/>
            <a:ext cx="1864519" cy="33972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66666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D603471E-202E-48AB-9FAE-5935C471FD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3038" y="365125"/>
            <a:ext cx="614362" cy="333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/>
              <a:t>BI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A01A98B-7D45-48AA-AB16-79B0EE24AC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249" y="1809751"/>
            <a:ext cx="1785938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31EE7BCE-65D9-4F36-B3CC-EAF7384B23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250" y="2244726"/>
            <a:ext cx="1785937" cy="1422400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10EC2C29-3510-421A-AC47-68AF35E490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4394" y="4197351"/>
            <a:ext cx="1785937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27" name="텍스트 개체 틀 17">
            <a:extLst>
              <a:ext uri="{FF2B5EF4-FFF2-40B4-BE49-F238E27FC236}">
                <a16:creationId xmlns:a16="http://schemas.microsoft.com/office/drawing/2014/main" id="{ECC2AD2F-E321-4EA2-9408-627A6FCA19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4394" y="4632326"/>
            <a:ext cx="1785937" cy="1422400"/>
          </a:xfrm>
        </p:spPr>
        <p:txBody>
          <a:bodyPr lIns="0">
            <a:normAutofit/>
          </a:bodyPr>
          <a:lstStyle>
            <a:lvl1pPr marL="0" indent="0"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FF8FB42E-E8BA-43F1-A6BD-F498A19A21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0468" y="1809751"/>
            <a:ext cx="1785938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37" name="텍스트 개체 틀 17">
            <a:extLst>
              <a:ext uri="{FF2B5EF4-FFF2-40B4-BE49-F238E27FC236}">
                <a16:creationId xmlns:a16="http://schemas.microsoft.com/office/drawing/2014/main" id="{87A62F48-D072-4FAA-877A-A8D506AECE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0468" y="2244726"/>
            <a:ext cx="1785938" cy="1422400"/>
          </a:xfrm>
        </p:spPr>
        <p:txBody>
          <a:bodyPr lIns="0">
            <a:normAutofit/>
          </a:bodyPr>
          <a:lstStyle>
            <a:lvl1pPr marL="0" indent="0"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  <p:sp>
        <p:nvSpPr>
          <p:cNvPr id="38" name="텍스트 개체 틀 15">
            <a:extLst>
              <a:ext uri="{FF2B5EF4-FFF2-40B4-BE49-F238E27FC236}">
                <a16:creationId xmlns:a16="http://schemas.microsoft.com/office/drawing/2014/main" id="{6DF23CB1-2CC8-4445-A841-C0935F13F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7612" y="4197351"/>
            <a:ext cx="1785938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39" name="텍스트 개체 틀 17">
            <a:extLst>
              <a:ext uri="{FF2B5EF4-FFF2-40B4-BE49-F238E27FC236}">
                <a16:creationId xmlns:a16="http://schemas.microsoft.com/office/drawing/2014/main" id="{8440CE42-3A84-4F0A-B8A7-F1D292694E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7612" y="4632326"/>
            <a:ext cx="1785938" cy="1422400"/>
          </a:xfrm>
        </p:spPr>
        <p:txBody>
          <a:bodyPr lIns="0">
            <a:normAutofit/>
          </a:bodyPr>
          <a:lstStyle>
            <a:lvl1pPr marL="0" indent="0"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  <p:sp>
        <p:nvSpPr>
          <p:cNvPr id="40" name="텍스트 개체 틀 15">
            <a:extLst>
              <a:ext uri="{FF2B5EF4-FFF2-40B4-BE49-F238E27FC236}">
                <a16:creationId xmlns:a16="http://schemas.microsoft.com/office/drawing/2014/main" id="{16EF8AC8-6F4A-49C3-89FC-37D97135A4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43687" y="1809751"/>
            <a:ext cx="1785938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41" name="텍스트 개체 틀 17">
            <a:extLst>
              <a:ext uri="{FF2B5EF4-FFF2-40B4-BE49-F238E27FC236}">
                <a16:creationId xmlns:a16="http://schemas.microsoft.com/office/drawing/2014/main" id="{1B0609D5-A8C4-434E-9C6D-359415C5AC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43687" y="2244726"/>
            <a:ext cx="1785938" cy="1422400"/>
          </a:xfrm>
        </p:spPr>
        <p:txBody>
          <a:bodyPr lIns="0">
            <a:normAutofit/>
          </a:bodyPr>
          <a:lstStyle>
            <a:lvl1pPr marL="0" indent="0"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76205649-1E74-4462-B369-6CA7EC20EF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0830" y="4197351"/>
            <a:ext cx="1785938" cy="339725"/>
          </a:xfrm>
        </p:spPr>
        <p:txBody>
          <a:bodyPr lIns="0">
            <a:normAutofit/>
          </a:bodyPr>
          <a:lstStyle>
            <a:lvl1pPr marL="0" indent="0">
              <a:buNone/>
              <a:defRPr sz="1650" b="1">
                <a:solidFill>
                  <a:srgbClr val="444444"/>
                </a:solidFill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43" name="텍스트 개체 틀 17">
            <a:extLst>
              <a:ext uri="{FF2B5EF4-FFF2-40B4-BE49-F238E27FC236}">
                <a16:creationId xmlns:a16="http://schemas.microsoft.com/office/drawing/2014/main" id="{B3497298-C7E4-4DED-9302-510AE31BD2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0830" y="4632326"/>
            <a:ext cx="1785938" cy="1422400"/>
          </a:xfrm>
        </p:spPr>
        <p:txBody>
          <a:bodyPr lIns="0">
            <a:normAutofit/>
          </a:bodyPr>
          <a:lstStyle>
            <a:lvl1pPr marL="0" indent="0">
              <a:buNone/>
              <a:defRPr sz="975">
                <a:solidFill>
                  <a:srgbClr val="666666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  <a:endParaRPr lang="en-US" altLang="ko-KR" dirty="0"/>
          </a:p>
          <a:p>
            <a:pPr lvl="0"/>
            <a:r>
              <a:rPr lang="en-US" altLang="ko-KR" dirty="0"/>
              <a:t>1-2. </a:t>
            </a:r>
            <a:r>
              <a:rPr lang="ko-KR" altLang="en-US" dirty="0"/>
              <a:t>제안 범위</a:t>
            </a:r>
          </a:p>
        </p:txBody>
      </p:sp>
    </p:spTree>
    <p:extLst>
      <p:ext uri="{BB962C8B-B14F-4D97-AF65-F5344CB8AC3E}">
        <p14:creationId xmlns:p14="http://schemas.microsoft.com/office/powerpoint/2010/main" val="164486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중지">
    <p:bg>
      <p:bgPr>
        <a:blipFill dpi="0" rotWithShape="1">
          <a:blip r:embed="rId2">
            <a:lum/>
          </a:blip>
          <a:srcRect/>
          <a:stretch>
            <a:fillRect l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2B84A-1102-41C4-86E4-09DA226C8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528" y="2360612"/>
            <a:ext cx="5079206" cy="571500"/>
          </a:xfrm>
          <a:noFill/>
        </p:spPr>
        <p:txBody>
          <a:bodyPr lIns="0" anchor="b">
            <a:noAutofit/>
          </a:bodyPr>
          <a:lstStyle>
            <a:lvl1pPr algn="l">
              <a:spcBef>
                <a:spcPts val="750"/>
              </a:spcBef>
              <a:defRPr sz="2700" b="1">
                <a:solidFill>
                  <a:srgbClr val="485566"/>
                </a:solidFill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제안개요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B3C8E4-94F2-4F63-9264-F97C1A8F83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528" y="3014662"/>
            <a:ext cx="7550945" cy="663643"/>
          </a:xfrm>
        </p:spPr>
        <p:txBody>
          <a:bodyPr lIns="0">
            <a:spAutoFit/>
          </a:bodyPr>
          <a:lstStyle>
            <a:lvl1pPr marL="0" indent="0">
              <a:buNone/>
              <a:defRPr sz="4125" b="1"/>
            </a:lvl1pPr>
            <a:lvl2pPr>
              <a:defRPr sz="4500"/>
            </a:lvl2pPr>
            <a:lvl3pPr>
              <a:defRPr sz="4500"/>
            </a:lvl3pPr>
            <a:lvl4pPr>
              <a:defRPr sz="4500"/>
            </a:lvl4pPr>
            <a:lvl5pPr>
              <a:defRPr sz="4500"/>
            </a:lvl5pPr>
          </a:lstStyle>
          <a:p>
            <a:pPr lvl="0"/>
            <a:r>
              <a:rPr lang="en-US" altLang="ko-KR" dirty="0"/>
              <a:t>6-1. </a:t>
            </a:r>
            <a:r>
              <a:rPr lang="ko-KR" altLang="en-US" dirty="0"/>
              <a:t>회사소개 및 주요사업 내용</a:t>
            </a:r>
          </a:p>
        </p:txBody>
      </p:sp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66558CF3-768A-40BB-815A-3784B3FF2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4" y="485775"/>
            <a:ext cx="892969" cy="76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/>
              <a:t>CI</a:t>
            </a:r>
            <a:endParaRPr lang="ko-KR" altLang="en-US" dirty="0"/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CE7AE4F7-9BE0-4F5B-AC02-EA9CF15B07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10978" y="908051"/>
            <a:ext cx="1864519" cy="339725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rgbClr val="66666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그림 개체 틀 13">
            <a:extLst>
              <a:ext uri="{FF2B5EF4-FFF2-40B4-BE49-F238E27FC236}">
                <a16:creationId xmlns:a16="http://schemas.microsoft.com/office/drawing/2014/main" id="{5D9A1619-91E7-4B6D-92C0-3D5726FFC7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3038" y="908052"/>
            <a:ext cx="614362" cy="333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/>
              <a:t>BI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9798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- 하위 메뉴+정의+레벨별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8E47ED-E431-4646-947B-CABC3F08DC37}"/>
              </a:ext>
            </a:extLst>
          </p:cNvPr>
          <p:cNvCxnSpPr/>
          <p:nvPr userDrawn="1"/>
        </p:nvCxnSpPr>
        <p:spPr>
          <a:xfrm>
            <a:off x="0" y="6581775"/>
            <a:ext cx="9144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8C343D8-47D8-46D6-BBA1-23FE813A1A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75" y="2466976"/>
            <a:ext cx="8122444" cy="257171"/>
          </a:xfrm>
        </p:spPr>
        <p:txBody>
          <a:bodyPr wrap="none" lIns="0" rIns="0">
            <a:noAutofit/>
          </a:bodyPr>
          <a:lstStyle>
            <a:lvl1pPr marL="135731" indent="-135731">
              <a:buSzPct val="140000"/>
              <a:buFontTx/>
              <a:buBlip>
                <a:blip r:embed="rId2"/>
              </a:buBlip>
              <a:defRPr sz="1200" b="1">
                <a:solidFill>
                  <a:srgbClr val="426EB5"/>
                </a:solidFill>
              </a:defRPr>
            </a:lvl1pPr>
          </a:lstStyle>
          <a:p>
            <a:pPr lvl="0"/>
            <a:r>
              <a:rPr lang="ko-KR" altLang="en-US" dirty="0"/>
              <a:t>창고 및 납품 관리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D3EC2029-1B14-41B1-AC80-51DF7F5EF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838" y="2889721"/>
            <a:ext cx="1452562" cy="230832"/>
          </a:xfrm>
          <a:solidFill>
            <a:srgbClr val="B4B4B4"/>
          </a:solidFill>
        </p:spPr>
        <p:txBody>
          <a:bodyPr wrap="square" anchor="ctr">
            <a:sp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>
              <a:defRPr sz="900" b="1">
                <a:solidFill>
                  <a:schemeClr val="bg1"/>
                </a:solidFill>
              </a:defRPr>
            </a:lvl2pPr>
            <a:lvl3pPr>
              <a:defRPr sz="900" b="1">
                <a:solidFill>
                  <a:schemeClr val="bg1"/>
                </a:solidFill>
              </a:defRPr>
            </a:lvl3pPr>
            <a:lvl4pPr>
              <a:defRPr sz="900" b="1">
                <a:solidFill>
                  <a:schemeClr val="bg1"/>
                </a:solidFill>
              </a:defRPr>
            </a:lvl4pPr>
            <a:lvl5pPr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구매 발주 및 납품 관리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F779273-1FD3-49A2-B3EF-12983B3623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838" y="3276601"/>
            <a:ext cx="7965281" cy="1031051"/>
          </a:xfrm>
        </p:spPr>
        <p:txBody>
          <a:bodyPr lIns="0">
            <a:spAutoFit/>
          </a:bodyPr>
          <a:lstStyle>
            <a:lvl1pPr marL="0" indent="0">
              <a:buNone/>
              <a:defRPr sz="1000">
                <a:solidFill>
                  <a:srgbClr val="222222"/>
                </a:solidFill>
              </a:defRPr>
            </a:lvl1pPr>
            <a:lvl2pPr>
              <a:defRPr sz="900">
                <a:solidFill>
                  <a:srgbClr val="222222"/>
                </a:solidFill>
              </a:defRPr>
            </a:lvl2pPr>
            <a:lvl3pPr>
              <a:defRPr sz="900">
                <a:solidFill>
                  <a:srgbClr val="222222"/>
                </a:solidFill>
              </a:defRPr>
            </a:lvl3pPr>
            <a:lvl4pPr>
              <a:defRPr sz="900">
                <a:solidFill>
                  <a:srgbClr val="222222"/>
                </a:solidFill>
              </a:defRPr>
            </a:lvl4pPr>
            <a:lvl5pPr>
              <a:defRPr sz="900">
                <a:solidFill>
                  <a:srgbClr val="222222"/>
                </a:solidFill>
              </a:defRPr>
            </a:lvl5pPr>
          </a:lstStyle>
          <a:p>
            <a:pPr lvl="0"/>
            <a:r>
              <a:rPr lang="en-US" altLang="ko-KR" dirty="0"/>
              <a:t>: </a:t>
            </a:r>
            <a:r>
              <a:rPr lang="ko-KR" altLang="en-US" dirty="0"/>
              <a:t>자재 및 부자재 구매 발주 정보의 시스템 관리로 자재 업무 표준화 </a:t>
            </a:r>
            <a:r>
              <a:rPr lang="en-US" altLang="ko-KR" dirty="0"/>
              <a:t>-&gt; ERP </a:t>
            </a:r>
            <a:r>
              <a:rPr lang="ko-KR" altLang="en-US" dirty="0"/>
              <a:t>구매 </a:t>
            </a:r>
            <a:r>
              <a:rPr lang="en-US" altLang="ko-KR" dirty="0"/>
              <a:t>Interface 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: </a:t>
            </a:r>
            <a:r>
              <a:rPr lang="ko-KR" altLang="en-US" dirty="0"/>
              <a:t>납품서 및 자재 </a:t>
            </a:r>
            <a:r>
              <a:rPr lang="ko-KR" altLang="en-US" dirty="0" err="1"/>
              <a:t>식별표</a:t>
            </a:r>
            <a:r>
              <a:rPr lang="ko-KR" altLang="en-US" dirty="0"/>
              <a:t> 발행 부착에 따른 업무 처리 속도 가속화</a:t>
            </a:r>
            <a:endParaRPr lang="en-US" altLang="ko-KR" dirty="0"/>
          </a:p>
          <a:p>
            <a:pPr lvl="0"/>
            <a:r>
              <a:rPr lang="en-US" altLang="ko-KR" dirty="0"/>
              <a:t>: </a:t>
            </a:r>
            <a:r>
              <a:rPr lang="ko-KR" altLang="en-US" dirty="0"/>
              <a:t>시험성적서 자동 발행</a:t>
            </a:r>
            <a:r>
              <a:rPr lang="en-US" altLang="ko-KR" dirty="0"/>
              <a:t>(M/S </a:t>
            </a:r>
            <a:r>
              <a:rPr lang="ko-KR" altLang="en-US" dirty="0"/>
              <a:t>자동</a:t>
            </a:r>
            <a:r>
              <a:rPr lang="en-US" altLang="ko-KR" dirty="0"/>
              <a:t>(WEB) </a:t>
            </a:r>
            <a:r>
              <a:rPr lang="ko-KR" altLang="en-US" dirty="0"/>
              <a:t>발행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C35122CE-E188-400A-9334-1B355E85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611936"/>
            <a:ext cx="2057400" cy="214315"/>
          </a:xfrm>
        </p:spPr>
        <p:txBody>
          <a:bodyPr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A3D4B9B-AB47-4803-B3A3-2F3B33016A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3" name="바닥글 개체 틀 5">
            <a:extLst>
              <a:ext uri="{FF2B5EF4-FFF2-40B4-BE49-F238E27FC236}">
                <a16:creationId xmlns:a16="http://schemas.microsoft.com/office/drawing/2014/main" id="{3983162C-8B0F-4C90-AAA7-D82E0A1F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32573" y="6611935"/>
            <a:ext cx="1811428" cy="214315"/>
          </a:xfrm>
        </p:spPr>
        <p:txBody>
          <a:bodyPr/>
          <a:lstStyle>
            <a:lvl1pPr algn="r">
              <a:defRPr sz="900"/>
            </a:lvl1pPr>
          </a:lstStyle>
          <a:p>
            <a:r>
              <a:rPr lang="en-US" altLang="ko-KR" dirty="0"/>
              <a:t>|</a:t>
            </a:r>
            <a:r>
              <a:rPr lang="ko-KR" altLang="en-US" dirty="0"/>
              <a:t>주</a:t>
            </a:r>
            <a:r>
              <a:rPr lang="en-US" altLang="ko-KR" dirty="0"/>
              <a:t>| </a:t>
            </a:r>
            <a:r>
              <a:rPr lang="ko-KR" altLang="en-US" dirty="0"/>
              <a:t>솔바테크놀러지</a:t>
            </a:r>
          </a:p>
        </p:txBody>
      </p:sp>
      <p:sp>
        <p:nvSpPr>
          <p:cNvPr id="24" name="그림 개체 틀 12">
            <a:extLst>
              <a:ext uri="{FF2B5EF4-FFF2-40B4-BE49-F238E27FC236}">
                <a16:creationId xmlns:a16="http://schemas.microsoft.com/office/drawing/2014/main" id="{9F5034FA-AB07-46A7-BEAC-E68A2443D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6611938"/>
            <a:ext cx="1735931" cy="214312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r>
              <a:rPr lang="ko-KR" altLang="en-US" sz="750" dirty="0"/>
              <a:t>고객사</a:t>
            </a:r>
            <a:r>
              <a:rPr lang="en-US" altLang="ko-KR" sz="750" dirty="0"/>
              <a:t>CI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38D770-C7E7-4095-8682-CF222986E701}"/>
              </a:ext>
            </a:extLst>
          </p:cNvPr>
          <p:cNvSpPr/>
          <p:nvPr userDrawn="1"/>
        </p:nvSpPr>
        <p:spPr>
          <a:xfrm>
            <a:off x="447674" y="1336337"/>
            <a:ext cx="8122444" cy="87346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67500" rIns="68580" bIns="675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2448989-01DC-40DB-ACA9-96C170D8272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47675" y="1326811"/>
            <a:ext cx="8122444" cy="873464"/>
          </a:xfrm>
        </p:spPr>
        <p:txBody>
          <a:bodyPr lIns="270000" tIns="270000" rIns="270000" bIns="270000" anchor="t">
            <a:no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최근 제조업체의 주요 관심 사항은 생산 제품의 품질 개선이며 이를 위하여 공정관리</a:t>
            </a:r>
            <a:r>
              <a:rPr lang="en-US" altLang="ko-KR" dirty="0"/>
              <a:t>, </a:t>
            </a:r>
            <a:r>
              <a:rPr lang="ko-KR" altLang="en-US" dirty="0"/>
              <a:t>설비관리</a:t>
            </a:r>
            <a:r>
              <a:rPr lang="en-US" altLang="ko-KR" dirty="0"/>
              <a:t>, </a:t>
            </a:r>
            <a:r>
              <a:rPr lang="ko-KR" altLang="en-US" dirty="0"/>
              <a:t>자재 </a:t>
            </a:r>
            <a:r>
              <a:rPr lang="en-US" altLang="ko-KR" dirty="0"/>
              <a:t>LOT </a:t>
            </a:r>
            <a:r>
              <a:rPr lang="ko-KR" altLang="en-US" dirty="0"/>
              <a:t>품질</a:t>
            </a:r>
            <a:r>
              <a:rPr lang="en-US" altLang="ko-KR" dirty="0"/>
              <a:t>/</a:t>
            </a:r>
            <a:r>
              <a:rPr lang="ko-KR" altLang="en-US" dirty="0"/>
              <a:t>추적 관리 및 출하 관리 </a:t>
            </a:r>
            <a:endParaRPr lang="en-US" altLang="ko-KR" dirty="0"/>
          </a:p>
          <a:p>
            <a:pPr lvl="0"/>
            <a:r>
              <a:rPr lang="ko-KR" altLang="en-US" dirty="0"/>
              <a:t>시스템 구축이 제조업의 품질개선 및 관리의 성공을 판가름 짓는 척도가 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C4B89-8B0C-4694-8A4D-7405627AB9BD}"/>
              </a:ext>
            </a:extLst>
          </p:cNvPr>
          <p:cNvSpPr/>
          <p:nvPr userDrawn="1"/>
        </p:nvSpPr>
        <p:spPr>
          <a:xfrm>
            <a:off x="0" y="644993"/>
            <a:ext cx="9144000" cy="43701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B03AF3B6-32DB-43BD-AAAB-9935CB88570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7675" y="660060"/>
            <a:ext cx="8122444" cy="437030"/>
          </a:xfrm>
        </p:spPr>
        <p:txBody>
          <a:bodyPr lIns="0" anchor="ctr"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업무별 기능 구성 </a:t>
            </a:r>
            <a:r>
              <a:rPr lang="en-US" altLang="ko-KR" dirty="0"/>
              <a:t>– MES </a:t>
            </a:r>
            <a:r>
              <a:rPr lang="ko-KR" altLang="en-US" dirty="0"/>
              <a:t>부문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D4C22A9-B4EB-4564-A27E-B8109592C0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"/>
            <a:ext cx="9144000" cy="648051"/>
          </a:xfrm>
          <a:prstGeom prst="rect">
            <a:avLst/>
          </a:prstGeom>
        </p:spPr>
      </p:pic>
      <p:sp>
        <p:nvSpPr>
          <p:cNvPr id="32" name="텍스트 개체 틀 17">
            <a:extLst>
              <a:ext uri="{FF2B5EF4-FFF2-40B4-BE49-F238E27FC236}">
                <a16:creationId xmlns:a16="http://schemas.microsoft.com/office/drawing/2014/main" id="{0929E49A-284E-4843-9972-04D9BAE854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4838" y="4577363"/>
            <a:ext cx="1452562" cy="230832"/>
          </a:xfrm>
          <a:solidFill>
            <a:srgbClr val="B4B4B4"/>
          </a:solidFill>
        </p:spPr>
        <p:txBody>
          <a:bodyPr wrap="square" anchor="ctr">
            <a:sp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>
              <a:defRPr sz="900" b="1">
                <a:solidFill>
                  <a:schemeClr val="bg1"/>
                </a:solidFill>
              </a:defRPr>
            </a:lvl2pPr>
            <a:lvl3pPr>
              <a:defRPr sz="900" b="1">
                <a:solidFill>
                  <a:schemeClr val="bg1"/>
                </a:solidFill>
              </a:defRPr>
            </a:lvl3pPr>
            <a:lvl4pPr>
              <a:defRPr sz="900" b="1">
                <a:solidFill>
                  <a:schemeClr val="bg1"/>
                </a:solidFill>
              </a:defRPr>
            </a:lvl4pPr>
            <a:lvl5pPr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구매 발주 및 납품 관리</a:t>
            </a:r>
          </a:p>
        </p:txBody>
      </p:sp>
      <p:sp>
        <p:nvSpPr>
          <p:cNvPr id="33" name="텍스트 개체 틀 19">
            <a:extLst>
              <a:ext uri="{FF2B5EF4-FFF2-40B4-BE49-F238E27FC236}">
                <a16:creationId xmlns:a16="http://schemas.microsoft.com/office/drawing/2014/main" id="{C6E95199-0999-4EC9-A81D-48A394C9CD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838" y="4964243"/>
            <a:ext cx="7965281" cy="1031051"/>
          </a:xfrm>
        </p:spPr>
        <p:txBody>
          <a:bodyPr lIns="0">
            <a:spAutoFit/>
          </a:bodyPr>
          <a:lstStyle>
            <a:lvl1pPr marL="0" indent="0">
              <a:buNone/>
              <a:defRPr sz="1000">
                <a:solidFill>
                  <a:srgbClr val="222222"/>
                </a:solidFill>
              </a:defRPr>
            </a:lvl1pPr>
            <a:lvl2pPr>
              <a:defRPr sz="900">
                <a:solidFill>
                  <a:srgbClr val="222222"/>
                </a:solidFill>
              </a:defRPr>
            </a:lvl2pPr>
            <a:lvl3pPr>
              <a:defRPr sz="900">
                <a:solidFill>
                  <a:srgbClr val="222222"/>
                </a:solidFill>
              </a:defRPr>
            </a:lvl3pPr>
            <a:lvl4pPr>
              <a:defRPr sz="900">
                <a:solidFill>
                  <a:srgbClr val="222222"/>
                </a:solidFill>
              </a:defRPr>
            </a:lvl4pPr>
            <a:lvl5pPr>
              <a:defRPr sz="900">
                <a:solidFill>
                  <a:srgbClr val="222222"/>
                </a:solidFill>
              </a:defRPr>
            </a:lvl5pPr>
          </a:lstStyle>
          <a:p>
            <a:pPr lvl="0"/>
            <a:r>
              <a:rPr lang="en-US" altLang="ko-KR" dirty="0"/>
              <a:t>: </a:t>
            </a:r>
            <a:r>
              <a:rPr lang="ko-KR" altLang="en-US" dirty="0"/>
              <a:t>자재 및 부자재 구매 발주 정보의 시스템 관리로 자재 업무 표준화 </a:t>
            </a:r>
            <a:r>
              <a:rPr lang="en-US" altLang="ko-KR" dirty="0"/>
              <a:t>-&gt; ERP </a:t>
            </a:r>
            <a:r>
              <a:rPr lang="ko-KR" altLang="en-US" dirty="0"/>
              <a:t>구매 </a:t>
            </a:r>
            <a:r>
              <a:rPr lang="en-US" altLang="ko-KR" dirty="0"/>
              <a:t>Interface 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: </a:t>
            </a:r>
            <a:r>
              <a:rPr lang="ko-KR" altLang="en-US" dirty="0"/>
              <a:t>납품서 및 자재 </a:t>
            </a:r>
            <a:r>
              <a:rPr lang="ko-KR" altLang="en-US" dirty="0" err="1"/>
              <a:t>식별표</a:t>
            </a:r>
            <a:r>
              <a:rPr lang="ko-KR" altLang="en-US" dirty="0"/>
              <a:t> 발행 부착에 따른 업무 처리 속도 가속화</a:t>
            </a:r>
            <a:endParaRPr lang="en-US" altLang="ko-KR" dirty="0"/>
          </a:p>
          <a:p>
            <a:pPr lvl="0"/>
            <a:r>
              <a:rPr lang="en-US" altLang="ko-KR" dirty="0"/>
              <a:t>: </a:t>
            </a:r>
            <a:r>
              <a:rPr lang="ko-KR" altLang="en-US" dirty="0"/>
              <a:t>시험성적서 자동 발행</a:t>
            </a:r>
            <a:r>
              <a:rPr lang="en-US" altLang="ko-KR" dirty="0"/>
              <a:t>(M/S </a:t>
            </a:r>
            <a:r>
              <a:rPr lang="ko-KR" altLang="en-US" dirty="0"/>
              <a:t>자동</a:t>
            </a:r>
            <a:r>
              <a:rPr lang="en-US" altLang="ko-KR" dirty="0"/>
              <a:t>(WEB) </a:t>
            </a:r>
            <a:r>
              <a:rPr lang="ko-KR" altLang="en-US" dirty="0"/>
              <a:t>발행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E8A0F22-EAC1-4E27-A0B6-A85BDAD1A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55" y="47626"/>
            <a:ext cx="8122445" cy="266699"/>
          </a:xfrm>
        </p:spPr>
        <p:txBody>
          <a:bodyPr lIns="0" anchor="t">
            <a:normAutofit/>
          </a:bodyPr>
          <a:lstStyle>
            <a:lvl1pPr>
              <a:defRPr sz="1200" b="1">
                <a:solidFill>
                  <a:srgbClr val="426EB5"/>
                </a:solidFill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0181BB10-677B-4074-8EC9-86F04FABA3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7675" y="265115"/>
            <a:ext cx="8122445" cy="386169"/>
          </a:xfrm>
        </p:spPr>
        <p:txBody>
          <a:bodyPr lIns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1-1. </a:t>
            </a:r>
            <a:r>
              <a:rPr lang="ko-KR" altLang="en-US" dirty="0"/>
              <a:t>제안 목적 및 배경</a:t>
            </a:r>
          </a:p>
        </p:txBody>
      </p:sp>
    </p:spTree>
    <p:extLst>
      <p:ext uri="{BB962C8B-B14F-4D97-AF65-F5344CB8AC3E}">
        <p14:creationId xmlns:p14="http://schemas.microsoft.com/office/powerpoint/2010/main" val="3669857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">
    <p:bg>
      <p:bgPr>
        <a:blipFill dpi="0" rotWithShape="1">
          <a:blip r:embed="rId2">
            <a:lum/>
          </a:blip>
          <a:srcRect/>
          <a:stretch>
            <a:fillRect l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D8EE4932-020F-441D-9917-6CB1B73C1D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7170" y="5753100"/>
            <a:ext cx="964406" cy="819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/>
              <a:t>CI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72A40CE1-0FAF-4075-BAFF-26590C205F9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7675" y="2080702"/>
            <a:ext cx="8122444" cy="892515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90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제안서 폼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A76C2-FC39-484A-ACC3-EE24024B87C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D4B9B-AB47-4803-B3A3-2F3B33016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0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5" r:id="rId4"/>
    <p:sldLayoutId id="2147483686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DC1F147-9B70-4A55-B52B-072EBA9A9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896316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</a:rPr>
              <a:t>Azure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</a:rPr>
              <a:t>MQ I/F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프로그램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latin typeface="+mj-ea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개발자 매뉴얼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861992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1.4 Remark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67FEF96-8CCA-4824-82E4-225C1454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D4B9B-AB47-4803-B3A3-2F3B33016A3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219" y="1340768"/>
            <a:ext cx="86742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특이사항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DsiSpcMq</a:t>
            </a:r>
            <a:r>
              <a:rPr lang="en-US" altLang="ko-KR" dirty="0"/>
              <a:t> </a:t>
            </a:r>
            <a:r>
              <a:rPr lang="en-US" altLang="ko-KR" dirty="0" smtClean="0"/>
              <a:t>Library</a:t>
            </a:r>
            <a:r>
              <a:rPr lang="ko-KR" altLang="en-US" dirty="0" smtClean="0"/>
              <a:t>는 클래스 라이브러리이며 빌드하면 </a:t>
            </a:r>
            <a:r>
              <a:rPr lang="en-US" altLang="ko-KR" dirty="0" smtClean="0"/>
              <a:t>DLL</a:t>
            </a:r>
            <a:r>
              <a:rPr lang="ko-KR" altLang="en-US" dirty="0" smtClean="0"/>
              <a:t>형태로 빌드 되며</a:t>
            </a:r>
            <a:endParaRPr lang="en-US" altLang="ko-KR" dirty="0" smtClean="0"/>
          </a:p>
          <a:p>
            <a:r>
              <a:rPr lang="en-US" altLang="ko-KR" dirty="0" smtClean="0"/>
              <a:t>Debug</a:t>
            </a:r>
            <a:r>
              <a:rPr lang="ko-KR" altLang="en-US" dirty="0" smtClean="0"/>
              <a:t>를 요 할 때 </a:t>
            </a:r>
            <a:r>
              <a:rPr lang="ko-KR" altLang="en-US" dirty="0" err="1" smtClean="0"/>
              <a:t>실행부를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에서 동작하도록 빌드하거나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클래스라이브러리의 프로젝트파일을 </a:t>
            </a:r>
            <a:r>
              <a:rPr lang="en-US" altLang="ko-KR" dirty="0" smtClean="0"/>
              <a:t>I/F </a:t>
            </a:r>
            <a:r>
              <a:rPr lang="ko-KR" altLang="en-US" dirty="0" smtClean="0"/>
              <a:t>프로그램에 복제하여 참조 경로만 제대로 지정해주면 사용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라이브러리 특성상 외부에서 매개변수를 받지않고 리소스에서 동작하도록 설계하였으나 보안상의 사유로 외부에서 매개변수를 전달 받았을 때 정상적으로 실행가능하도록 재 설계하였음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어셈블리정보는 별도로 명명하지 않았기때문에 버전 관리 및 </a:t>
            </a:r>
            <a:r>
              <a:rPr lang="ko-KR" altLang="en-US" dirty="0" err="1" smtClean="0"/>
              <a:t>매니페스트</a:t>
            </a:r>
            <a:r>
              <a:rPr lang="ko-KR" altLang="en-US" dirty="0" smtClean="0"/>
              <a:t> 관리를 하고자한다면 별도로 지정해주어야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외부</a:t>
            </a:r>
            <a:r>
              <a:rPr lang="en-US" altLang="ko-KR" dirty="0" smtClean="0"/>
              <a:t>DLL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Nuget</a:t>
            </a:r>
            <a:r>
              <a:rPr lang="ko-KR" altLang="en-US" dirty="0" smtClean="0"/>
              <a:t>으로 마켓에서 패키지형태로 공급되기 때문에 패키지의 버전업이 되거나 수정사항이 생기면 패키지의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파일을 수정해야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빌드하면 </a:t>
            </a:r>
            <a:r>
              <a:rPr lang="en-US" altLang="ko-KR" dirty="0" smtClean="0"/>
              <a:t>DsiSpqMQ.dll </a:t>
            </a:r>
            <a:r>
              <a:rPr lang="ko-KR" altLang="en-US" dirty="0" smtClean="0"/>
              <a:t>파일과 </a:t>
            </a:r>
            <a:r>
              <a:rPr lang="en-US" altLang="ko-KR" dirty="0" err="1" smtClean="0"/>
              <a:t>Nuget</a:t>
            </a:r>
            <a:r>
              <a:rPr lang="ko-KR" altLang="en-US" dirty="0" smtClean="0"/>
              <a:t>으로 받은 외부 </a:t>
            </a:r>
            <a:r>
              <a:rPr lang="en-US" altLang="ko-KR" dirty="0" smtClean="0"/>
              <a:t>DLL</a:t>
            </a:r>
            <a:r>
              <a:rPr lang="ko-KR" altLang="en-US" dirty="0" smtClean="0"/>
              <a:t>파일이 같이 생성되는데 </a:t>
            </a:r>
            <a:endParaRPr lang="en-US" altLang="ko-KR" dirty="0" smtClean="0"/>
          </a:p>
          <a:p>
            <a:r>
              <a:rPr lang="ko-KR" altLang="en-US" dirty="0" smtClean="0"/>
              <a:t>모두 복사하여 사용하고자 하는 프로젝트에 참조해주어야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629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>
            <a:extLst>
              <a:ext uri="{FF2B5EF4-FFF2-40B4-BE49-F238E27FC236}">
                <a16:creationId xmlns:a16="http://schemas.microsoft.com/office/drawing/2014/main" id="{B326BFA3-2132-473D-A7D4-BC34EA9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58" y="3143250"/>
            <a:ext cx="5311083" cy="571500"/>
          </a:xfrm>
        </p:spPr>
        <p:txBody>
          <a:bodyPr/>
          <a:lstStyle/>
          <a:p>
            <a:pPr algn="ctr"/>
            <a:r>
              <a:rPr lang="en-US" altLang="ko-KR" sz="3600" dirty="0">
                <a:latin typeface="+mj-ea"/>
              </a:rPr>
              <a:t>2</a:t>
            </a:r>
            <a:r>
              <a:rPr lang="en-US" altLang="ko-KR" sz="3600" dirty="0" smtClean="0">
                <a:latin typeface="+mj-ea"/>
              </a:rPr>
              <a:t>. </a:t>
            </a:r>
            <a:r>
              <a:rPr lang="en-US" altLang="ko-KR" sz="3600" dirty="0" err="1" smtClean="0">
                <a:latin typeface="+mj-ea"/>
              </a:rPr>
              <a:t>DsiMq_IF</a:t>
            </a:r>
            <a:r>
              <a:rPr lang="en-US" altLang="ko-KR" sz="3600" dirty="0" smtClean="0">
                <a:latin typeface="+mj-ea"/>
              </a:rPr>
              <a:t> Program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702245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8064" y="126876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DsiMq_IF</a:t>
            </a:r>
            <a:r>
              <a:rPr lang="en-US" altLang="ko-KR" dirty="0" smtClean="0"/>
              <a:t> Program</a:t>
            </a:r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I/F </a:t>
            </a:r>
            <a:r>
              <a:rPr lang="ko-KR" altLang="en-US" dirty="0" smtClean="0"/>
              <a:t>프로그램은 </a:t>
            </a:r>
            <a:r>
              <a:rPr lang="en-US" altLang="ko-KR" dirty="0" smtClean="0"/>
              <a:t>Quartz.net </a:t>
            </a:r>
            <a:r>
              <a:rPr lang="ko-KR" altLang="en-US" dirty="0" smtClean="0"/>
              <a:t>라이브러리를 사용하여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영역을 할당하고 개별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정해진 주기에 의해 </a:t>
            </a:r>
            <a:r>
              <a:rPr lang="en-US" altLang="ko-KR" dirty="0" smtClean="0"/>
              <a:t>Trigger</a:t>
            </a:r>
            <a:r>
              <a:rPr lang="ko-KR" altLang="en-US" dirty="0" smtClean="0"/>
              <a:t>를 발생시켜 데이터를 전송하는 </a:t>
            </a:r>
            <a:r>
              <a:rPr lang="en-US" altLang="ko-KR" dirty="0" smtClean="0"/>
              <a:t>I/F Agent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비동기로 실행되는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영역의 실행 상태 및 성공여부 값을 받기 위해 모든 클래스의 </a:t>
            </a:r>
            <a:r>
              <a:rPr lang="ko-KR" altLang="en-US" dirty="0" err="1" smtClean="0"/>
              <a:t>상단부에는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COPYDATASTRUCT </a:t>
            </a:r>
            <a:r>
              <a:rPr lang="ko-KR" altLang="en-US" dirty="0" smtClean="0"/>
              <a:t>구조체가 선언 되어있고 </a:t>
            </a:r>
            <a:r>
              <a:rPr lang="ko-KR" altLang="en-US" dirty="0" err="1" smtClean="0"/>
              <a:t>크로쓰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예외를 발생하지 않기 위해 윈도우 </a:t>
            </a:r>
            <a:r>
              <a:rPr lang="ko-KR" altLang="en-US" dirty="0" err="1" smtClean="0"/>
              <a:t>핸들러</a:t>
            </a:r>
            <a:r>
              <a:rPr lang="ko-KR" altLang="en-US" dirty="0" smtClean="0"/>
              <a:t> 메시지의 버퍼 형태로 상호간에 전달한다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97966"/>
            <a:ext cx="4734586" cy="43630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05130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517" y="2644275"/>
            <a:ext cx="7994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기준정보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I/F </a:t>
            </a:r>
            <a:r>
              <a:rPr lang="ko-KR" altLang="en-US" dirty="0" smtClean="0"/>
              <a:t>프로그램에서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영역의 </a:t>
            </a:r>
            <a:r>
              <a:rPr lang="ko-KR" altLang="en-US" dirty="0" err="1" smtClean="0"/>
              <a:t>전송주기</a:t>
            </a:r>
            <a:r>
              <a:rPr lang="en-US" altLang="ko-KR" dirty="0" smtClean="0"/>
              <a:t>, JOB</a:t>
            </a:r>
            <a:r>
              <a:rPr lang="ko-KR" altLang="en-US" dirty="0" smtClean="0"/>
              <a:t>의 실행 </a:t>
            </a:r>
            <a:r>
              <a:rPr lang="en-US" altLang="ko-KR" dirty="0" smtClean="0"/>
              <a:t>Class,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전송여부등의 데이터를 관리하기위해 폼 로드 시 최초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실행되는 메서드를 추가하였다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SQLite</a:t>
            </a:r>
            <a:r>
              <a:rPr lang="ko-KR" altLang="en-US" dirty="0" smtClean="0"/>
              <a:t>를 사용하여 최초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물리적인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파일의 </a:t>
            </a:r>
            <a:r>
              <a:rPr lang="en-US" altLang="ko-KR" dirty="0" smtClean="0"/>
              <a:t>Schema</a:t>
            </a:r>
            <a:r>
              <a:rPr lang="ko-KR" altLang="en-US" dirty="0" smtClean="0"/>
              <a:t>를 생성하고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기준정보</a:t>
            </a:r>
            <a:r>
              <a:rPr lang="ko-KR" altLang="en-US" dirty="0" smtClean="0"/>
              <a:t> 사용에 필요한 데이터를 </a:t>
            </a:r>
            <a:r>
              <a:rPr lang="en-US" altLang="ko-KR" dirty="0" smtClean="0"/>
              <a:t>Insert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 생성된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파일이 존재하면 해당 메서드는 </a:t>
            </a:r>
            <a:r>
              <a:rPr lang="en-US" altLang="ko-KR" dirty="0" smtClean="0"/>
              <a:t>Skip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생성된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파일은 </a:t>
            </a:r>
            <a:r>
              <a:rPr lang="en-US" altLang="ko-KR" dirty="0" smtClean="0"/>
              <a:t>Connection</a:t>
            </a:r>
            <a:r>
              <a:rPr lang="ko-KR" altLang="en-US" dirty="0" smtClean="0"/>
              <a:t>하여 프로세스가 실행 되어있는 동안 </a:t>
            </a:r>
            <a:r>
              <a:rPr lang="en-US" altLang="ko-KR" dirty="0" smtClean="0"/>
              <a:t>dsJobLIST.xsd</a:t>
            </a:r>
            <a:r>
              <a:rPr lang="ko-KR" altLang="en-US" dirty="0" smtClean="0"/>
              <a:t>에서 관리된다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" y="1412776"/>
            <a:ext cx="7884368" cy="1022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2951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629" y="3501008"/>
            <a:ext cx="799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어셈블리 </a:t>
            </a:r>
            <a:r>
              <a:rPr lang="ko-KR" altLang="en-US" dirty="0" err="1" smtClean="0"/>
              <a:t>버전관리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 사용중인 프로그램의 </a:t>
            </a:r>
            <a:r>
              <a:rPr lang="ko-KR" altLang="en-US" dirty="0" err="1" smtClean="0"/>
              <a:t>버전관리를</a:t>
            </a:r>
            <a:r>
              <a:rPr lang="ko-KR" altLang="en-US" dirty="0" smtClean="0"/>
              <a:t> 위하여 </a:t>
            </a:r>
            <a:r>
              <a:rPr lang="ko-KR" altLang="en-US" dirty="0" err="1" smtClean="0"/>
              <a:t>빌드날짜를</a:t>
            </a:r>
            <a:r>
              <a:rPr lang="ko-KR" altLang="en-US" dirty="0" smtClean="0"/>
              <a:t> 프로그램 상단에 표기하였으며</a:t>
            </a:r>
            <a:r>
              <a:rPr lang="en-US" altLang="ko-KR" dirty="0" smtClean="0"/>
              <a:t>, [</a:t>
            </a:r>
            <a:r>
              <a:rPr lang="ko-KR" altLang="en-US" dirty="0" smtClean="0"/>
              <a:t>프로젝트 속성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</a:t>
            </a:r>
            <a:r>
              <a:rPr lang="ko-KR" altLang="en-US" dirty="0" err="1" smtClean="0"/>
              <a:t>빌드이벤트</a:t>
            </a:r>
            <a:r>
              <a:rPr lang="en-US" altLang="ko-KR" dirty="0" smtClean="0"/>
              <a:t>] – [</a:t>
            </a:r>
            <a:r>
              <a:rPr lang="ko-KR" altLang="en-US" dirty="0" smtClean="0"/>
              <a:t>빌드 전 이벤트 </a:t>
            </a:r>
            <a:r>
              <a:rPr lang="ko-KR" altLang="en-US" dirty="0" err="1" smtClean="0"/>
              <a:t>명령줄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en-US" altLang="ko-KR" dirty="0" smtClean="0"/>
              <a:t>Echo</a:t>
            </a:r>
            <a:r>
              <a:rPr lang="ko-KR" altLang="en-US" dirty="0" smtClean="0"/>
              <a:t>명령어를 사용하여 리소스에 있는 </a:t>
            </a:r>
            <a:r>
              <a:rPr lang="en-US" altLang="ko-KR" dirty="0" smtClean="0"/>
              <a:t>BuilDate.txt </a:t>
            </a:r>
            <a:r>
              <a:rPr lang="ko-KR" altLang="en-US" dirty="0" smtClean="0"/>
              <a:t>텍스트 파일로 </a:t>
            </a:r>
            <a:r>
              <a:rPr lang="en-US" altLang="ko-KR" dirty="0" smtClean="0"/>
              <a:t>Export</a:t>
            </a:r>
            <a:r>
              <a:rPr lang="ko-KR" altLang="en-US" dirty="0" smtClean="0"/>
              <a:t>하여</a:t>
            </a:r>
            <a:endParaRPr lang="en-US" altLang="ko-KR" dirty="0" smtClean="0"/>
          </a:p>
          <a:p>
            <a:r>
              <a:rPr lang="ko-KR" altLang="en-US" dirty="0" smtClean="0"/>
              <a:t>직접적으로 해당텍스트파일을 참조하여 버전을 보여준다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2" y="1556792"/>
            <a:ext cx="7992590" cy="17052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72121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4972744" cy="29817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41325" y="4653136"/>
            <a:ext cx="799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최소화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프로그램이 구동 중 일 때 항시 돌고있는 배치 프로그램이므로 </a:t>
            </a:r>
            <a:r>
              <a:rPr lang="en-US" altLang="ko-KR" dirty="0" err="1" smtClean="0"/>
              <a:t>isExit</a:t>
            </a:r>
            <a:r>
              <a:rPr lang="ko-KR" altLang="en-US" dirty="0" err="1" smtClean="0"/>
              <a:t>구분자를</a:t>
            </a:r>
            <a:r>
              <a:rPr lang="ko-KR" altLang="en-US" dirty="0" smtClean="0"/>
              <a:t> 두어 시스템을 종료하면 완전 종료되지않고 트레이창으로 들어간다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트레이창에서 오른쪽 마우스 클릭하여 종료를 눌렀을 때 비로소 완전종료되도록 만들었다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939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5656426" cy="396021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84169" y="1280227"/>
            <a:ext cx="27363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콜백</a:t>
            </a:r>
            <a:r>
              <a:rPr lang="ko-KR" altLang="en-US" dirty="0" smtClean="0"/>
              <a:t> 메시지 처리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에서 발생된 윈도우 </a:t>
            </a:r>
            <a:r>
              <a:rPr lang="ko-KR" altLang="en-US" dirty="0" err="1" smtClean="0"/>
              <a:t>핸들러</a:t>
            </a:r>
            <a:r>
              <a:rPr lang="ko-KR" altLang="en-US" dirty="0" smtClean="0"/>
              <a:t> 메시지의 상태에 따라 구분하여 동작하도록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 처리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lpData</a:t>
            </a:r>
            <a:r>
              <a:rPr lang="ko-KR" altLang="en-US" dirty="0" smtClean="0"/>
              <a:t>에 파이프라인</a:t>
            </a:r>
            <a:r>
              <a:rPr lang="en-US" altLang="ko-KR" dirty="0" smtClean="0"/>
              <a:t>(|) </a:t>
            </a:r>
            <a:r>
              <a:rPr lang="ko-KR" altLang="en-US" dirty="0" err="1" smtClean="0"/>
              <a:t>구분자를</a:t>
            </a:r>
            <a:r>
              <a:rPr lang="ko-KR" altLang="en-US" dirty="0" smtClean="0"/>
              <a:t> 이용하여 메시지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, JOB</a:t>
            </a:r>
            <a:r>
              <a:rPr lang="ko-KR" altLang="en-US" dirty="0" smtClean="0"/>
              <a:t>트리거 성공여부 </a:t>
            </a:r>
            <a:r>
              <a:rPr lang="ko-KR" altLang="en-US" dirty="0" err="1" smtClean="0"/>
              <a:t>리턴코드를</a:t>
            </a:r>
            <a:r>
              <a:rPr lang="ko-KR" altLang="en-US" dirty="0" smtClean="0"/>
              <a:t> 받아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메세제는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로그관리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클래스이름과 </a:t>
            </a:r>
            <a:r>
              <a:rPr lang="ko-KR" altLang="en-US" dirty="0" err="1" smtClean="0"/>
              <a:t>에러코드로</a:t>
            </a:r>
            <a:r>
              <a:rPr lang="ko-KR" altLang="en-US" dirty="0" smtClean="0"/>
              <a:t> 화면에서 </a:t>
            </a:r>
            <a:r>
              <a:rPr lang="ko-KR" altLang="en-US" dirty="0" err="1" smtClean="0"/>
              <a:t>성공유무에</a:t>
            </a:r>
            <a:r>
              <a:rPr lang="ko-KR" altLang="en-US" dirty="0" smtClean="0"/>
              <a:t> 따른 색상을 표시 할 수 있도록 표현하였다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258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1280294"/>
            <a:ext cx="360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로그관리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프로그램의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에러파일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디버그파일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종류의 파일로 </a:t>
            </a:r>
            <a:r>
              <a:rPr lang="en-US" altLang="ko-KR" dirty="0" smtClean="0"/>
              <a:t>log4net (</a:t>
            </a:r>
            <a:r>
              <a:rPr lang="en-US" altLang="ko-KR" dirty="0" err="1" smtClean="0"/>
              <a:t>Nuget</a:t>
            </a:r>
            <a:r>
              <a:rPr lang="en-US" altLang="ko-KR" dirty="0" smtClean="0"/>
              <a:t>) SDK</a:t>
            </a:r>
            <a:r>
              <a:rPr lang="ko-KR" altLang="en-US" dirty="0" smtClean="0"/>
              <a:t>를 사용하여 로그를 기록한다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log4net.config XML</a:t>
            </a:r>
            <a:r>
              <a:rPr lang="ko-KR" altLang="en-US" dirty="0" smtClean="0"/>
              <a:t>파일에 명명된 규칙에 의거하여  </a:t>
            </a:r>
            <a:r>
              <a:rPr lang="ko-KR" altLang="en-US" dirty="0" err="1" smtClean="0"/>
              <a:t>에러파일은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ERROR, FATAL</a:t>
            </a:r>
            <a:r>
              <a:rPr lang="ko-KR" altLang="en-US" dirty="0" smtClean="0"/>
              <a:t>레벨의 </a:t>
            </a:r>
            <a:r>
              <a:rPr lang="ko-KR" altLang="en-US" dirty="0" err="1" smtClean="0"/>
              <a:t>오류코드를</a:t>
            </a:r>
            <a:r>
              <a:rPr lang="ko-KR" altLang="en-US" dirty="0" smtClean="0"/>
              <a:t> 수집하고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디버그파일은 모든 레벨의 </a:t>
            </a:r>
            <a:r>
              <a:rPr lang="ko-KR" altLang="en-US" dirty="0" err="1" smtClean="0"/>
              <a:t>오류코드에</a:t>
            </a:r>
            <a:r>
              <a:rPr lang="ko-KR" altLang="en-US" dirty="0" smtClean="0"/>
              <a:t> 대한 값을 수집한다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오류코드의</a:t>
            </a:r>
            <a:r>
              <a:rPr lang="ko-KR" altLang="en-US" dirty="0" smtClean="0"/>
              <a:t> 데이터를 수집하는 </a:t>
            </a:r>
            <a:r>
              <a:rPr lang="en-US" altLang="ko-KR" dirty="0" smtClean="0"/>
              <a:t>Debug</a:t>
            </a:r>
            <a:r>
              <a:rPr lang="ko-KR" altLang="en-US" dirty="0" smtClean="0"/>
              <a:t>파일은 프로그램 실행 시 실시간으로 프로그램 하단의 </a:t>
            </a:r>
            <a:r>
              <a:rPr lang="en-US" altLang="ko-KR" dirty="0" smtClean="0"/>
              <a:t>LISTBOX</a:t>
            </a:r>
            <a:r>
              <a:rPr lang="ko-KR" altLang="en-US" dirty="0" smtClean="0"/>
              <a:t>에서 모니터링 할 수 도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5" y="1280227"/>
            <a:ext cx="4588368" cy="518871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28258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.1 </a:t>
            </a:r>
            <a:r>
              <a:rPr lang="en-US" altLang="ko-KR" dirty="0" err="1" smtClean="0"/>
              <a:t>FrmMain.cs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1280294"/>
            <a:ext cx="360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스케줄러 트리거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I/F</a:t>
            </a:r>
            <a:r>
              <a:rPr lang="ko-KR" altLang="en-US" dirty="0" smtClean="0"/>
              <a:t>프로그램을 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종료하면 </a:t>
            </a:r>
            <a:r>
              <a:rPr lang="ko-KR" altLang="en-US" dirty="0" err="1" smtClean="0"/>
              <a:t>기준정보에</a:t>
            </a:r>
            <a:r>
              <a:rPr lang="ko-KR" altLang="en-US" dirty="0" smtClean="0"/>
              <a:t> 의해 명명된 주기만큼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실행하여 스케줄러를 작동한다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 </a:t>
            </a:r>
            <a:r>
              <a:rPr lang="en-US" altLang="ko-KR" dirty="0" smtClean="0"/>
              <a:t>Quartz </a:t>
            </a:r>
            <a:r>
              <a:rPr lang="ko-KR" altLang="en-US" dirty="0" smtClean="0"/>
              <a:t>스케줄러는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이 별도의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영역에서 동작하게 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비동기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상기 소스는 기준정보에서 입력한 각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경로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의 어셈블리정보를 받아 트리거로 작동하는 모습이다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프로젝트 내의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외에도 외부 </a:t>
            </a:r>
            <a:r>
              <a:rPr lang="en-US" altLang="ko-KR" dirty="0" smtClean="0"/>
              <a:t>DLL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구성하는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구현 해 놓았으나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테스트가 필요하며 현재는 사용하지않는다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53" y="1280294"/>
            <a:ext cx="4558586" cy="52936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93279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.2 </a:t>
            </a:r>
            <a:r>
              <a:rPr lang="en-US" altLang="ko-KR" dirty="0" err="1" smtClean="0"/>
              <a:t>FrmSetting.cs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1272532"/>
            <a:ext cx="360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기준정보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셋업</a:t>
            </a:r>
            <a:r>
              <a:rPr lang="ko-KR" altLang="en-US" dirty="0" smtClean="0"/>
              <a:t> 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SQLite</a:t>
            </a:r>
            <a:r>
              <a:rPr lang="ko-KR" altLang="en-US" dirty="0" smtClean="0"/>
              <a:t>로 생성된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파일을 읽어 그리드에 바인딩하였다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그리드의 수정하면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구분이 변경되어 저장버튼을 눌렀을 때 데이터를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하도록 만들었다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기능만 제공하며</a:t>
            </a:r>
            <a:r>
              <a:rPr lang="en-US" altLang="ko-KR" dirty="0" smtClean="0"/>
              <a:t>, insert, delete</a:t>
            </a:r>
            <a:r>
              <a:rPr lang="ko-KR" altLang="en-US" dirty="0" smtClean="0"/>
              <a:t>는 필요하다면 따로 추가해야한다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err="1" smtClean="0"/>
              <a:t>하단패널에</a:t>
            </a:r>
            <a:r>
              <a:rPr lang="ko-KR" altLang="en-US" dirty="0" smtClean="0"/>
              <a:t> 있는 두가지 항목은 데이터 전송에 필요한 </a:t>
            </a:r>
            <a:r>
              <a:rPr lang="en-US" altLang="ko-KR" dirty="0" smtClean="0"/>
              <a:t>DB Connection</a:t>
            </a:r>
            <a:r>
              <a:rPr lang="ko-KR" altLang="en-US" dirty="0" smtClean="0"/>
              <a:t>정보를 </a:t>
            </a:r>
            <a:r>
              <a:rPr lang="en-US" altLang="ko-KR" dirty="0" err="1" smtClean="0"/>
              <a:t>ConnectString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지정해야하며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두산에서 </a:t>
            </a:r>
            <a:r>
              <a:rPr lang="ko-KR" altLang="en-US" dirty="0" err="1" smtClean="0"/>
              <a:t>인증토큰을</a:t>
            </a:r>
            <a:r>
              <a:rPr lang="ko-KR" altLang="en-US" dirty="0" smtClean="0"/>
              <a:t> 발급받기위한 </a:t>
            </a:r>
            <a:r>
              <a:rPr lang="en-US" altLang="ko-KR" dirty="0" err="1" smtClean="0"/>
              <a:t>CustomerCode</a:t>
            </a:r>
            <a:r>
              <a:rPr lang="ko-KR" altLang="en-US" dirty="0" smtClean="0"/>
              <a:t>는 두산 포탈에서 관리된다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8" y="1280294"/>
            <a:ext cx="4844068" cy="308481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03291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F70B803-1CE6-46CD-B7EC-19E128844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177852"/>
              </p:ext>
            </p:extLst>
          </p:nvPr>
        </p:nvGraphicFramePr>
        <p:xfrm>
          <a:off x="440532" y="1665288"/>
          <a:ext cx="8262937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4486">
                  <a:extLst>
                    <a:ext uri="{9D8B030D-6E8A-4147-A177-3AD203B41FA5}">
                      <a16:colId xmlns:a16="http://schemas.microsoft.com/office/drawing/2014/main" val="395194590"/>
                    </a:ext>
                  </a:extLst>
                </a:gridCol>
                <a:gridCol w="4145757">
                  <a:extLst>
                    <a:ext uri="{9D8B030D-6E8A-4147-A177-3AD203B41FA5}">
                      <a16:colId xmlns:a16="http://schemas.microsoft.com/office/drawing/2014/main" val="2158944115"/>
                    </a:ext>
                  </a:extLst>
                </a:gridCol>
                <a:gridCol w="1251347">
                  <a:extLst>
                    <a:ext uri="{9D8B030D-6E8A-4147-A177-3AD203B41FA5}">
                      <a16:colId xmlns:a16="http://schemas.microsoft.com/office/drawing/2014/main" val="2862011748"/>
                    </a:ext>
                  </a:extLst>
                </a:gridCol>
                <a:gridCol w="1251347">
                  <a:extLst>
                    <a:ext uri="{9D8B030D-6E8A-4147-A177-3AD203B41FA5}">
                      <a16:colId xmlns:a16="http://schemas.microsoft.com/office/drawing/2014/main" val="428370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문서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5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55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74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SV-20220310-01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err="1" smtClean="0"/>
                        <a:t>초도제정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강지훈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2022.03.10</a:t>
                      </a:r>
                      <a:endParaRPr lang="en-US" altLang="ko-KR" sz="10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07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57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44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1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03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33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181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7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639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2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54674"/>
                  </a:ext>
                </a:extLst>
              </a:tr>
            </a:tbl>
          </a:graphicData>
        </a:graphic>
      </p:graphicFrame>
      <p:sp>
        <p:nvSpPr>
          <p:cNvPr id="52" name="제목 8">
            <a:extLst>
              <a:ext uri="{FF2B5EF4-FFF2-40B4-BE49-F238E27FC236}">
                <a16:creationId xmlns:a16="http://schemas.microsoft.com/office/drawing/2014/main" id="{BF99FF99-3128-45EE-9A18-D0C9888D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0" y="365125"/>
            <a:ext cx="1714500" cy="438149"/>
          </a:xfrm>
        </p:spPr>
        <p:txBody>
          <a:bodyPr tIns="0" bIns="0" anchor="ctr"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문서 버전</a:t>
            </a:r>
          </a:p>
        </p:txBody>
      </p:sp>
    </p:spTree>
    <p:extLst>
      <p:ext uri="{BB962C8B-B14F-4D97-AF65-F5344CB8AC3E}">
        <p14:creationId xmlns:p14="http://schemas.microsoft.com/office/powerpoint/2010/main" val="13886336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.3 JOB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8064" y="1268760"/>
            <a:ext cx="360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JOB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스케줄러에 의해 트리거가 발생되면 실제로 동작하는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이며 두산에서 전송 받는 항목에 맞게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측정 데이터 </a:t>
            </a:r>
            <a:r>
              <a:rPr lang="en-US" altLang="ko-KR" dirty="0" smtClean="0"/>
              <a:t>1, </a:t>
            </a:r>
            <a:r>
              <a:rPr lang="ko-KR" altLang="en-US" dirty="0" err="1" smtClean="0"/>
              <a:t>이상점</a:t>
            </a:r>
            <a:r>
              <a:rPr lang="ko-KR" altLang="en-US" dirty="0" smtClean="0"/>
              <a:t> 발생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통계치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기준 정보 </a:t>
            </a:r>
            <a:r>
              <a:rPr lang="en-US" altLang="ko-KR" dirty="0" smtClean="0"/>
              <a:t>11)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으로 구성 해 놓음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신규 전송 항목이 추가되면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추가하여 코딩하고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맞는 기준 정보만 </a:t>
            </a:r>
            <a:r>
              <a:rPr lang="en-US" altLang="ko-KR" dirty="0" smtClean="0"/>
              <a:t>Setting </a:t>
            </a:r>
            <a:r>
              <a:rPr lang="ko-KR" altLang="en-US" dirty="0" smtClean="0"/>
              <a:t>해주면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에서 발생되는 상태를 전달하기위한 윈도우 이벤트 </a:t>
            </a:r>
            <a:r>
              <a:rPr lang="ko-KR" altLang="en-US" dirty="0" err="1" smtClean="0"/>
              <a:t>핸들러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 관리를 위한 </a:t>
            </a:r>
            <a:r>
              <a:rPr lang="en-US" altLang="ko-KR" dirty="0" smtClean="0"/>
              <a:t>MSG() </a:t>
            </a:r>
            <a:r>
              <a:rPr lang="ko-KR" altLang="en-US" dirty="0" smtClean="0"/>
              <a:t>메서드</a:t>
            </a:r>
            <a:r>
              <a:rPr lang="en-US" altLang="ko-KR" dirty="0" smtClean="0"/>
              <a:t>, JOB</a:t>
            </a:r>
            <a:r>
              <a:rPr lang="ko-KR" altLang="en-US" dirty="0" smtClean="0"/>
              <a:t>에 의해 실행 될 </a:t>
            </a:r>
            <a:r>
              <a:rPr lang="en-US" altLang="ko-KR" dirty="0" smtClean="0"/>
              <a:t>Run() </a:t>
            </a:r>
            <a:r>
              <a:rPr lang="ko-KR" altLang="en-US" dirty="0" smtClean="0"/>
              <a:t>메서드로 구성되어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7" y="1385089"/>
            <a:ext cx="4517936" cy="39643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77" y="5671059"/>
            <a:ext cx="3610479" cy="7335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27206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.3 JOB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077844"/>
            <a:ext cx="8263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FrmSetting</a:t>
            </a:r>
            <a:r>
              <a:rPr lang="ko-KR" altLang="en-US" dirty="0" smtClean="0"/>
              <a:t>에서 입력한 </a:t>
            </a:r>
            <a:r>
              <a:rPr lang="en-US" altLang="ko-KR" dirty="0" smtClean="0"/>
              <a:t>DB </a:t>
            </a:r>
            <a:r>
              <a:rPr lang="en-US" altLang="ko-KR" dirty="0" err="1" smtClean="0"/>
              <a:t>ConnectString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CustomerCode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Properties Resources</a:t>
            </a:r>
            <a:r>
              <a:rPr lang="ko-KR" altLang="en-US" dirty="0" smtClean="0"/>
              <a:t>에 명명되어 </a:t>
            </a:r>
            <a:r>
              <a:rPr lang="en-US" altLang="ko-KR" dirty="0" err="1" smtClean="0"/>
              <a:t>App.config</a:t>
            </a:r>
            <a:r>
              <a:rPr lang="ko-KR" altLang="en-US" dirty="0" smtClean="0"/>
              <a:t>에 저장되므로 </a:t>
            </a:r>
            <a:r>
              <a:rPr lang="en-US" altLang="ko-KR" dirty="0" smtClean="0"/>
              <a:t>Setting</a:t>
            </a:r>
            <a:r>
              <a:rPr lang="ko-KR" altLang="en-US" dirty="0" smtClean="0"/>
              <a:t>값을 참조하고 입력된 </a:t>
            </a:r>
            <a:r>
              <a:rPr lang="en-US" altLang="ko-KR" dirty="0" smtClean="0"/>
              <a:t>DB </a:t>
            </a:r>
            <a:r>
              <a:rPr lang="en-US" altLang="ko-KR" dirty="0" err="1" smtClean="0"/>
              <a:t>ConnectionString</a:t>
            </a:r>
            <a:r>
              <a:rPr lang="ko-KR" altLang="en-US" dirty="0" smtClean="0"/>
              <a:t>을 기준으로 </a:t>
            </a:r>
            <a:r>
              <a:rPr lang="en-US" altLang="ko-KR" dirty="0" smtClean="0"/>
              <a:t>DB Connection</a:t>
            </a:r>
            <a:r>
              <a:rPr lang="ko-KR" altLang="en-US" dirty="0" smtClean="0"/>
              <a:t>객체를 생성한다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716" y="1236515"/>
            <a:ext cx="803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모든 </a:t>
            </a:r>
            <a:r>
              <a:rPr lang="en-US" altLang="ko-KR" b="1" dirty="0" smtClean="0">
                <a:solidFill>
                  <a:srgbClr val="FF0000"/>
                </a:solidFill>
              </a:rPr>
              <a:t>JOB</a:t>
            </a:r>
            <a:r>
              <a:rPr lang="ko-KR" altLang="en-US" b="1" dirty="0" smtClean="0">
                <a:solidFill>
                  <a:srgbClr val="FF0000"/>
                </a:solidFill>
              </a:rPr>
              <a:t>은</a:t>
            </a:r>
            <a:r>
              <a:rPr lang="en-US" altLang="ko-KR" b="1" dirty="0" smtClean="0">
                <a:solidFill>
                  <a:srgbClr val="FF0000"/>
                </a:solidFill>
              </a:rPr>
              <a:t> DB</a:t>
            </a:r>
            <a:r>
              <a:rPr lang="ko-KR" altLang="en-US" b="1" dirty="0" smtClean="0">
                <a:solidFill>
                  <a:srgbClr val="FF0000"/>
                </a:solidFill>
              </a:rPr>
              <a:t>의 전송 항목만 다르고 구조는 같으므로 공장 정보 전송의 </a:t>
            </a:r>
            <a:r>
              <a:rPr lang="en-US" altLang="ko-KR" b="1" dirty="0" smtClean="0">
                <a:solidFill>
                  <a:srgbClr val="FF0000"/>
                </a:solidFill>
              </a:rPr>
              <a:t>Run() </a:t>
            </a:r>
            <a:r>
              <a:rPr lang="ko-KR" altLang="en-US" b="1" dirty="0" smtClean="0">
                <a:solidFill>
                  <a:srgbClr val="FF0000"/>
                </a:solidFill>
              </a:rPr>
              <a:t>메서드에 대한 내용만 기록함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292088"/>
            <a:ext cx="4372585" cy="6858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4214994"/>
            <a:ext cx="4628381" cy="118354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77019" y="5517232"/>
            <a:ext cx="826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DsiSpcMq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Libarary</a:t>
            </a:r>
            <a:r>
              <a:rPr lang="ko-KR" altLang="en-US" dirty="0" smtClean="0"/>
              <a:t>를 참조</a:t>
            </a:r>
            <a:r>
              <a:rPr lang="en-US" altLang="ko-KR" dirty="0" smtClean="0"/>
              <a:t>DLL</a:t>
            </a:r>
            <a:r>
              <a:rPr lang="ko-KR" altLang="en-US" dirty="0" smtClean="0"/>
              <a:t>에 추가하고 생성한다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DsiSpcMq</a:t>
            </a:r>
            <a:r>
              <a:rPr lang="ko-KR" altLang="en-US" dirty="0" smtClean="0"/>
              <a:t>를 사용하기위한 매개변수를 </a:t>
            </a:r>
            <a:r>
              <a:rPr lang="en-US" altLang="ko-KR" dirty="0" smtClean="0"/>
              <a:t>Properties Resources</a:t>
            </a:r>
            <a:r>
              <a:rPr lang="ko-KR" altLang="en-US" dirty="0" smtClean="0"/>
              <a:t>에 명명되어 </a:t>
            </a:r>
            <a:r>
              <a:rPr lang="en-US" altLang="ko-KR" dirty="0" err="1" smtClean="0"/>
              <a:t>App.config</a:t>
            </a:r>
            <a:r>
              <a:rPr lang="ko-KR" altLang="en-US" dirty="0" smtClean="0"/>
              <a:t>에 저장되므로 언제든지 </a:t>
            </a:r>
            <a:r>
              <a:rPr lang="ko-KR" altLang="en-US" dirty="0" err="1" smtClean="0"/>
              <a:t>수정가능하며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해당값을</a:t>
            </a:r>
            <a:r>
              <a:rPr lang="ko-KR" altLang="en-US" dirty="0" smtClean="0"/>
              <a:t> 매개변수로 넘긴다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관리되지않는 메모리를 </a:t>
            </a:r>
            <a:r>
              <a:rPr lang="en-US" altLang="ko-KR" dirty="0" smtClean="0"/>
              <a:t>Dispose</a:t>
            </a:r>
            <a:r>
              <a:rPr lang="ko-KR" altLang="en-US" dirty="0" err="1" smtClean="0"/>
              <a:t>시키기위해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Using</a:t>
            </a:r>
            <a:r>
              <a:rPr lang="ko-KR" altLang="en-US" dirty="0" smtClean="0"/>
              <a:t>문을 사용하였다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791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.3 JOB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2285447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전송 할 </a:t>
            </a:r>
            <a:r>
              <a:rPr lang="ko-KR" altLang="en-US" dirty="0" err="1" smtClean="0"/>
              <a:t>공장정보</a:t>
            </a:r>
            <a:r>
              <a:rPr lang="ko-KR" altLang="en-US" dirty="0" smtClean="0"/>
              <a:t> 데이터를 프로시저 형태로 불러와 </a:t>
            </a:r>
            <a:r>
              <a:rPr lang="en-US" altLang="ko-KR" dirty="0" err="1" smtClean="0"/>
              <a:t>DataSet</a:t>
            </a:r>
            <a:r>
              <a:rPr lang="ko-KR" altLang="en-US" dirty="0" smtClean="0"/>
              <a:t>에 담아 </a:t>
            </a:r>
            <a:r>
              <a:rPr lang="ko-KR" altLang="en-US" dirty="0" err="1" smtClean="0"/>
              <a:t>업체코드와</a:t>
            </a:r>
            <a:r>
              <a:rPr lang="ko-KR" altLang="en-US" dirty="0" smtClean="0"/>
              <a:t> 함께</a:t>
            </a:r>
            <a:endParaRPr lang="en-US" altLang="ko-KR" dirty="0"/>
          </a:p>
          <a:p>
            <a:r>
              <a:rPr lang="en-US" altLang="ko-KR" dirty="0" err="1" smtClean="0"/>
              <a:t>DsiSpcMq</a:t>
            </a:r>
            <a:r>
              <a:rPr lang="ko-KR" altLang="en-US" dirty="0" smtClean="0"/>
              <a:t>에서 만든 </a:t>
            </a:r>
            <a:r>
              <a:rPr lang="en-US" altLang="ko-KR" dirty="0" err="1" smtClean="0"/>
              <a:t>SyncFactInfo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실행하였다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프로시저내 전송테이블에는 </a:t>
            </a:r>
            <a:r>
              <a:rPr lang="en-US" altLang="ko-KR" dirty="0" smtClean="0"/>
              <a:t>IS_SENT </a:t>
            </a:r>
            <a:r>
              <a:rPr lang="ko-KR" altLang="en-US" dirty="0" smtClean="0"/>
              <a:t>컬럼의 구분 값을 두어 </a:t>
            </a:r>
            <a:r>
              <a:rPr lang="en-US" altLang="ko-KR" dirty="0" smtClean="0"/>
              <a:t>I/F </a:t>
            </a:r>
            <a:r>
              <a:rPr lang="ko-KR" altLang="en-US" dirty="0" smtClean="0"/>
              <a:t>의 전송 상태를 분기하였다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프로그램이 예기치 않게 종료되어 데이터가 누락되는 현상을 막기위해 처리 해놓았으며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신규로 전송 항목이 추가되면 해당 </a:t>
            </a:r>
            <a:r>
              <a:rPr lang="ko-KR" altLang="en-US" dirty="0" err="1" smtClean="0"/>
              <a:t>로직도</a:t>
            </a:r>
            <a:r>
              <a:rPr lang="ko-KR" altLang="en-US" dirty="0" smtClean="0"/>
              <a:t> 프로시저에 함께 추가해두어야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716" y="1236515"/>
            <a:ext cx="803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모든 </a:t>
            </a:r>
            <a:r>
              <a:rPr lang="en-US" altLang="ko-KR" b="1" dirty="0" smtClean="0">
                <a:solidFill>
                  <a:srgbClr val="FF0000"/>
                </a:solidFill>
              </a:rPr>
              <a:t>JOB</a:t>
            </a:r>
            <a:r>
              <a:rPr lang="ko-KR" altLang="en-US" b="1" dirty="0" smtClean="0">
                <a:solidFill>
                  <a:srgbClr val="FF0000"/>
                </a:solidFill>
              </a:rPr>
              <a:t>은</a:t>
            </a:r>
            <a:r>
              <a:rPr lang="en-US" altLang="ko-KR" b="1" dirty="0" smtClean="0">
                <a:solidFill>
                  <a:srgbClr val="FF0000"/>
                </a:solidFill>
              </a:rPr>
              <a:t> DB</a:t>
            </a:r>
            <a:r>
              <a:rPr lang="ko-KR" altLang="en-US" b="1" dirty="0" smtClean="0">
                <a:solidFill>
                  <a:srgbClr val="FF0000"/>
                </a:solidFill>
              </a:rPr>
              <a:t>의 전송 항목만 다르고 구조는 같으므로 공장 정보 전송의 </a:t>
            </a:r>
            <a:r>
              <a:rPr lang="en-US" altLang="ko-KR" b="1" dirty="0" smtClean="0">
                <a:solidFill>
                  <a:srgbClr val="FF0000"/>
                </a:solidFill>
              </a:rPr>
              <a:t>Run() </a:t>
            </a:r>
            <a:r>
              <a:rPr lang="ko-KR" altLang="en-US" b="1" dirty="0" smtClean="0">
                <a:solidFill>
                  <a:srgbClr val="FF0000"/>
                </a:solidFill>
              </a:rPr>
              <a:t>메서드에 대한 내용만 기록함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1" y="2274838"/>
            <a:ext cx="4077269" cy="27245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3735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.3 JOB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229533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전송할 데이터</a:t>
            </a:r>
            <a:r>
              <a:rPr lang="en-US" altLang="ko-KR" dirty="0" smtClean="0"/>
              <a:t>(IS_SENT = ‘N’)</a:t>
            </a:r>
            <a:r>
              <a:rPr lang="ko-KR" altLang="en-US" dirty="0" smtClean="0"/>
              <a:t>의 프로시저를 </a:t>
            </a:r>
            <a:r>
              <a:rPr lang="en-US" altLang="ko-KR" dirty="0" smtClean="0"/>
              <a:t>CALL 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IS_SENT </a:t>
            </a:r>
            <a:r>
              <a:rPr lang="ko-KR" altLang="en-US" dirty="0" smtClean="0"/>
              <a:t>구분을 </a:t>
            </a:r>
            <a:r>
              <a:rPr lang="en-US" altLang="ko-KR" dirty="0" smtClean="0"/>
              <a:t>‘S’ </a:t>
            </a:r>
            <a:r>
              <a:rPr lang="ko-KR" altLang="en-US" dirty="0" smtClean="0"/>
              <a:t>로 변경하고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전송이 완료되면 </a:t>
            </a:r>
            <a:r>
              <a:rPr lang="en-US" altLang="ko-KR" dirty="0" smtClean="0"/>
              <a:t>‘</a:t>
            </a:r>
            <a:r>
              <a:rPr lang="en-US" altLang="ko-KR" dirty="0"/>
              <a:t>Y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로 변경하는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최종적으로 전송이 완료되면 전송된 데이터의 </a:t>
            </a:r>
            <a:r>
              <a:rPr lang="en-US" altLang="ko-KR" dirty="0" smtClean="0"/>
              <a:t>IDXKEY</a:t>
            </a:r>
            <a:r>
              <a:rPr lang="ko-KR" altLang="en-US" dirty="0" smtClean="0"/>
              <a:t>의 배열을 로그에 저장하기 위해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변환하여 </a:t>
            </a:r>
            <a:r>
              <a:rPr lang="ko-KR" altLang="en-US" dirty="0" err="1" smtClean="0"/>
              <a:t>전송완료</a:t>
            </a:r>
            <a:r>
              <a:rPr lang="ko-KR" altLang="en-US" dirty="0" smtClean="0"/>
              <a:t> 건수와 전송된 </a:t>
            </a:r>
            <a:r>
              <a:rPr lang="en-US" altLang="ko-KR" dirty="0" smtClean="0"/>
              <a:t>IDXKEY</a:t>
            </a:r>
            <a:r>
              <a:rPr lang="ko-KR" altLang="en-US" dirty="0" smtClean="0"/>
              <a:t>를 표기하고 로깅한다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716" y="1236515"/>
            <a:ext cx="803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모든 </a:t>
            </a:r>
            <a:r>
              <a:rPr lang="en-US" altLang="ko-KR" b="1" dirty="0" smtClean="0">
                <a:solidFill>
                  <a:srgbClr val="FF0000"/>
                </a:solidFill>
              </a:rPr>
              <a:t>JOB</a:t>
            </a:r>
            <a:r>
              <a:rPr lang="ko-KR" altLang="en-US" b="1" dirty="0" smtClean="0">
                <a:solidFill>
                  <a:srgbClr val="FF0000"/>
                </a:solidFill>
              </a:rPr>
              <a:t>은</a:t>
            </a:r>
            <a:r>
              <a:rPr lang="en-US" altLang="ko-KR" b="1" dirty="0" smtClean="0">
                <a:solidFill>
                  <a:srgbClr val="FF0000"/>
                </a:solidFill>
              </a:rPr>
              <a:t> DB</a:t>
            </a:r>
            <a:r>
              <a:rPr lang="ko-KR" altLang="en-US" b="1" dirty="0" smtClean="0">
                <a:solidFill>
                  <a:srgbClr val="FF0000"/>
                </a:solidFill>
              </a:rPr>
              <a:t>의 전송 항목만 다르고 구조는 같으므로 공장 정보 전송의 </a:t>
            </a:r>
            <a:r>
              <a:rPr lang="en-US" altLang="ko-KR" b="1" dirty="0" smtClean="0">
                <a:solidFill>
                  <a:srgbClr val="FF0000"/>
                </a:solidFill>
              </a:rPr>
              <a:t>Run() </a:t>
            </a:r>
            <a:r>
              <a:rPr lang="ko-KR" altLang="en-US" b="1" dirty="0" smtClean="0">
                <a:solidFill>
                  <a:srgbClr val="FF0000"/>
                </a:solidFill>
              </a:rPr>
              <a:t>메서드에 대한 내용만 기록함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2323245"/>
            <a:ext cx="5174817" cy="320692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79640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.4 Remark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2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DsiMq_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IF</a:t>
            </a:r>
            <a:r>
              <a:rPr lang="en-US" altLang="ko-KR" sz="2400" dirty="0" smtClean="0">
                <a:solidFill>
                  <a:srgbClr val="485566"/>
                </a:solidFill>
              </a:rPr>
              <a:t> Program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219" y="1340768"/>
            <a:ext cx="8674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특이사항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 솔루션은 </a:t>
            </a:r>
            <a:r>
              <a:rPr lang="ko-KR" altLang="en-US" dirty="0" err="1" smtClean="0"/>
              <a:t>배포방법에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추가되어있지</a:t>
            </a:r>
            <a:r>
              <a:rPr lang="ko-KR" altLang="en-US" dirty="0" smtClean="0"/>
              <a:t> 않아 필요로 하면 배포에 대한 기술도 추가해야한다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Clickonce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installshield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deployProject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Git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..)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copydatastruct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구조체는 윈도우 자체에서 제공하는 </a:t>
            </a:r>
            <a:r>
              <a:rPr lang="en-US" altLang="ko-KR" dirty="0" smtClean="0"/>
              <a:t>Win32 API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표준함수이므로</a:t>
            </a:r>
            <a:r>
              <a:rPr lang="ko-KR" altLang="en-US" dirty="0"/>
              <a:t> </a:t>
            </a:r>
            <a:r>
              <a:rPr lang="ko-KR" altLang="en-US" dirty="0" smtClean="0"/>
              <a:t>구조체의 형태가 변경되면 안된다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새로운 데이터 </a:t>
            </a:r>
            <a:r>
              <a:rPr lang="ko-KR" altLang="en-US" dirty="0" err="1" smtClean="0"/>
              <a:t>추가시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lpData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‘|’ </a:t>
            </a:r>
            <a:r>
              <a:rPr lang="ko-KR" altLang="en-US" dirty="0" smtClean="0"/>
              <a:t>기준으로 </a:t>
            </a:r>
            <a:r>
              <a:rPr lang="ko-KR" altLang="en-US" dirty="0" err="1" smtClean="0"/>
              <a:t>분리해야함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445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79A0B104-9C6A-4420-BE70-BBD282F094E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10778" y="2890327"/>
            <a:ext cx="8122444" cy="89251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44190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>
            <a:extLst>
              <a:ext uri="{FF2B5EF4-FFF2-40B4-BE49-F238E27FC236}">
                <a16:creationId xmlns:a16="http://schemas.microsoft.com/office/drawing/2014/main" id="{B326BFA3-2132-473D-A7D4-BC34EA9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58" y="3143250"/>
            <a:ext cx="5311083" cy="571500"/>
          </a:xfrm>
        </p:spPr>
        <p:txBody>
          <a:bodyPr/>
          <a:lstStyle/>
          <a:p>
            <a:pPr algn="ctr"/>
            <a:r>
              <a:rPr lang="en-US" altLang="ko-KR" sz="3600" dirty="0">
                <a:latin typeface="+mj-ea"/>
              </a:rPr>
              <a:t>1</a:t>
            </a:r>
            <a:r>
              <a:rPr lang="en-US" altLang="ko-KR" sz="3600" dirty="0" smtClean="0">
                <a:latin typeface="+mj-ea"/>
              </a:rPr>
              <a:t>. </a:t>
            </a:r>
            <a:r>
              <a:rPr lang="en-US" altLang="ko-KR" sz="3600" dirty="0" err="1" smtClean="0">
                <a:latin typeface="+mj-ea"/>
              </a:rPr>
              <a:t>DsiSpcMq</a:t>
            </a:r>
            <a:r>
              <a:rPr lang="en-US" altLang="ko-KR" sz="3600" dirty="0" smtClean="0">
                <a:latin typeface="+mj-ea"/>
              </a:rPr>
              <a:t> Library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0021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.1 </a:t>
            </a:r>
            <a:r>
              <a:rPr lang="en-US" altLang="ko-KR" dirty="0" smtClean="0"/>
              <a:t>Index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340768"/>
            <a:ext cx="4039164" cy="449642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4716017" y="1421390"/>
            <a:ext cx="40324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MQ Library </a:t>
            </a:r>
            <a:r>
              <a:rPr lang="ko-KR" altLang="en-US" dirty="0" smtClean="0"/>
              <a:t>솔루션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clsAzureMQ</a:t>
            </a:r>
            <a:r>
              <a:rPr lang="en-US" altLang="ko-KR" dirty="0" smtClean="0"/>
              <a:t> :  Azure Message Queue client </a:t>
            </a:r>
            <a:r>
              <a:rPr lang="ko-KR" altLang="en-US" dirty="0" smtClean="0"/>
              <a:t>전송 클래스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clsCrypt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복호화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clsCryptReadWrite</a:t>
            </a:r>
            <a:r>
              <a:rPr lang="en-US" altLang="ko-KR" dirty="0" smtClean="0"/>
              <a:t> : File Read/Write </a:t>
            </a:r>
            <a:r>
              <a:rPr lang="ko-KR" altLang="en-US" dirty="0" smtClean="0"/>
              <a:t>하여 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복호화</a:t>
            </a:r>
            <a:r>
              <a:rPr lang="ko-KR" altLang="en-US" dirty="0" smtClean="0"/>
              <a:t> 클래스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사용</a:t>
            </a:r>
            <a:r>
              <a:rPr lang="en-US" altLang="ko-KR" dirty="0" smtClean="0"/>
              <a:t>X)</a:t>
            </a:r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clsRabbitMQ</a:t>
            </a:r>
            <a:r>
              <a:rPr lang="en-US" altLang="ko-KR" dirty="0" smtClean="0"/>
              <a:t> : Rabbit Message Queue Client </a:t>
            </a:r>
            <a:r>
              <a:rPr lang="ko-KR" altLang="en-US" dirty="0" smtClean="0"/>
              <a:t>전송 클래스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사용</a:t>
            </a:r>
            <a:r>
              <a:rPr lang="en-US" altLang="ko-KR" dirty="0" smtClean="0"/>
              <a:t>X)</a:t>
            </a:r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DsiSpcMq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MQ</a:t>
            </a:r>
            <a:r>
              <a:rPr lang="ko-KR" altLang="en-US" dirty="0" smtClean="0"/>
              <a:t>클래스를 바탕으로 현대두산인프라코어에 필요한 데이터로 </a:t>
            </a:r>
            <a:r>
              <a:rPr lang="en-US" altLang="ko-KR" dirty="0" smtClean="0"/>
              <a:t>Parsing</a:t>
            </a:r>
            <a:r>
              <a:rPr lang="ko-KR" altLang="en-US" dirty="0" smtClean="0"/>
              <a:t>하는 클래스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※ </a:t>
            </a:r>
            <a:r>
              <a:rPr lang="ko-KR" altLang="en-US" dirty="0" err="1" smtClean="0"/>
              <a:t>외부참조</a:t>
            </a:r>
            <a:r>
              <a:rPr lang="ko-KR" altLang="en-US" dirty="0" smtClean="0"/>
              <a:t> </a:t>
            </a:r>
            <a:r>
              <a:rPr lang="en-US" altLang="ko-KR" dirty="0" smtClean="0"/>
              <a:t>DLL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Azure.Messaging.ServiceBus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Nuget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Newtonsoft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Nuget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48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1.2 </a:t>
            </a:r>
            <a:r>
              <a:rPr lang="en-US" altLang="ko-KR" dirty="0" err="1" smtClean="0"/>
              <a:t>clsAzure</a:t>
            </a:r>
            <a:r>
              <a:rPr lang="en-US" altLang="ko-KR" dirty="0" err="1" smtClean="0"/>
              <a:t>MQ.cs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68760"/>
            <a:ext cx="3562847" cy="327705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16017" y="1421390"/>
            <a:ext cx="4032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상수 </a:t>
            </a:r>
            <a:r>
              <a:rPr lang="ko-KR" altLang="en-US" dirty="0" err="1" smtClean="0"/>
              <a:t>선언부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외부에서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값을 </a:t>
            </a:r>
            <a:r>
              <a:rPr lang="ko-KR" altLang="en-US" dirty="0" err="1" smtClean="0"/>
              <a:t>할당받기</a:t>
            </a:r>
            <a:r>
              <a:rPr lang="ko-KR" altLang="en-US" dirty="0" smtClean="0"/>
              <a:t> 위한 변수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상수 </a:t>
            </a:r>
            <a:r>
              <a:rPr lang="ko-KR" altLang="en-US" dirty="0" err="1" smtClean="0"/>
              <a:t>선언부입니다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임의로 수정 불가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AuthKey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업체코드</a:t>
            </a:r>
            <a:r>
              <a:rPr lang="en-US" altLang="ko-KR" dirty="0" smtClean="0"/>
              <a:t>, MAC</a:t>
            </a:r>
            <a:r>
              <a:rPr lang="ko-KR" altLang="en-US" dirty="0" smtClean="0"/>
              <a:t>주소를 </a:t>
            </a:r>
            <a:r>
              <a:rPr lang="en-US" altLang="ko-KR" dirty="0" smtClean="0"/>
              <a:t>Request</a:t>
            </a:r>
            <a:r>
              <a:rPr lang="ko-KR" altLang="en-US" dirty="0" err="1" smtClean="0"/>
              <a:t>하기전에</a:t>
            </a:r>
            <a:r>
              <a:rPr lang="ko-KR" altLang="en-US" dirty="0" smtClean="0"/>
              <a:t> 암호화하여 전달하기 위한 </a:t>
            </a:r>
            <a:r>
              <a:rPr lang="ko-KR" altLang="en-US" dirty="0" err="1" smtClean="0"/>
              <a:t>암호키이므로</a:t>
            </a:r>
            <a:r>
              <a:rPr lang="ko-KR" altLang="en-US" dirty="0" smtClean="0"/>
              <a:t> 절대 수정불가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4294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1.2 </a:t>
            </a:r>
            <a:r>
              <a:rPr lang="en-US" altLang="ko-KR" dirty="0" err="1" smtClean="0"/>
              <a:t>clsAzure</a:t>
            </a:r>
            <a:r>
              <a:rPr lang="en-US" altLang="ko-KR" dirty="0" err="1" smtClean="0"/>
              <a:t>MQ.cs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437" y="4645362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Library </a:t>
            </a:r>
            <a:r>
              <a:rPr lang="ko-KR" altLang="en-US" dirty="0" smtClean="0"/>
              <a:t>클래스 시작점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선언시</a:t>
            </a:r>
            <a:r>
              <a:rPr lang="ko-KR" altLang="en-US" dirty="0" smtClean="0"/>
              <a:t> 최초 시작점이며 외부에서 </a:t>
            </a:r>
            <a:r>
              <a:rPr lang="en-US" altLang="ko-KR" dirty="0" smtClean="0"/>
              <a:t>MQ</a:t>
            </a:r>
            <a:r>
              <a:rPr lang="ko-KR" altLang="en-US" dirty="0" smtClean="0"/>
              <a:t>접속을 위한 </a:t>
            </a:r>
            <a:r>
              <a:rPr lang="ko-KR" altLang="en-US" dirty="0" err="1" smtClean="0"/>
              <a:t>업체코드</a:t>
            </a:r>
            <a:r>
              <a:rPr lang="en-US" altLang="ko-KR" dirty="0" smtClean="0"/>
              <a:t>, Mac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Azure</a:t>
            </a:r>
            <a:r>
              <a:rPr lang="ko-KR" altLang="en-US" dirty="0" err="1" smtClean="0"/>
              <a:t>접속정보를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넘겨받아 초기화하고</a:t>
            </a:r>
            <a:endParaRPr lang="en-US" altLang="ko-KR" dirty="0"/>
          </a:p>
          <a:p>
            <a:r>
              <a:rPr lang="ko-KR" altLang="en-US" dirty="0" err="1" smtClean="0"/>
              <a:t>업체코드</a:t>
            </a:r>
            <a:r>
              <a:rPr lang="en-US" altLang="ko-KR" dirty="0" smtClean="0"/>
              <a:t>, Mac</a:t>
            </a:r>
            <a:r>
              <a:rPr lang="ko-KR" altLang="en-US" dirty="0" smtClean="0"/>
              <a:t>주소를 이용하여 인증된업체인지 체크하여 토큰을 발급받는다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토큰은 </a:t>
            </a:r>
            <a:r>
              <a:rPr lang="en-US" altLang="ko-KR" dirty="0" err="1" smtClean="0"/>
              <a:t>WebRequest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형태의 데이터를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방식으로 전송하며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받은 토큰은 리소스가 활성화 되어있는 동안 내부에 저장된다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7" y="1415832"/>
            <a:ext cx="7551302" cy="31206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23095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4917344" cy="43204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1.2 </a:t>
            </a:r>
            <a:r>
              <a:rPr lang="en-US" altLang="ko-KR" dirty="0" err="1" smtClean="0"/>
              <a:t>clsAzure</a:t>
            </a:r>
            <a:r>
              <a:rPr lang="en-US" altLang="ko-KR" dirty="0" err="1" smtClean="0"/>
              <a:t>MQ.cs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7169" y="1265419"/>
            <a:ext cx="38164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_</a:t>
            </a:r>
            <a:r>
              <a:rPr lang="en-US" altLang="ko-KR" dirty="0" err="1" smtClean="0"/>
              <a:t>sendTopicMq</a:t>
            </a:r>
            <a:r>
              <a:rPr lang="ko-KR" altLang="en-US" dirty="0" smtClean="0"/>
              <a:t>메서드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Azure</a:t>
            </a:r>
            <a:r>
              <a:rPr lang="ko-KR" altLang="en-US" dirty="0" smtClean="0"/>
              <a:t>에 메시지를 전송하기위해서 </a:t>
            </a:r>
            <a:r>
              <a:rPr lang="en-US" altLang="ko-KR" dirty="0" err="1" smtClean="0"/>
              <a:t>ServiceBusClient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ServiceBusSender</a:t>
            </a:r>
            <a:r>
              <a:rPr lang="ko-KR" altLang="en-US" dirty="0" smtClean="0"/>
              <a:t>를 생성하여</a:t>
            </a:r>
            <a:r>
              <a:rPr lang="en-US" altLang="ko-KR" dirty="0"/>
              <a:t> </a:t>
            </a:r>
            <a:r>
              <a:rPr lang="en-US" altLang="ko-KR" dirty="0" smtClean="0"/>
              <a:t>Sender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ServiceBusMessage</a:t>
            </a:r>
            <a:r>
              <a:rPr lang="ko-KR" altLang="en-US" dirty="0" smtClean="0"/>
              <a:t>객체에 담아 </a:t>
            </a:r>
            <a:r>
              <a:rPr lang="en-US" altLang="ko-KR" dirty="0" smtClean="0"/>
              <a:t>UTF8 </a:t>
            </a:r>
            <a:r>
              <a:rPr lang="ko-KR" altLang="en-US" dirty="0" smtClean="0"/>
              <a:t>인코딩방식을 이용하여 비동기 방식으로 전송한다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MQ</a:t>
            </a:r>
            <a:r>
              <a:rPr lang="ko-KR" altLang="en-US" dirty="0" smtClean="0"/>
              <a:t>전송 라이브러리의 모든 메서드는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Bool</a:t>
            </a:r>
            <a:r>
              <a:rPr lang="ko-KR" altLang="en-US" dirty="0" smtClean="0"/>
              <a:t>값으로 지정하여 전송의 성공여부를 받는다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전송하는 데이터는 그 목적에 맞게 </a:t>
            </a:r>
            <a:r>
              <a:rPr lang="en-US" altLang="ko-KR" dirty="0" smtClean="0"/>
              <a:t>Azure</a:t>
            </a:r>
            <a:r>
              <a:rPr lang="ko-KR" altLang="en-US" dirty="0" smtClean="0"/>
              <a:t>서버에서 </a:t>
            </a:r>
            <a:r>
              <a:rPr lang="en-US" altLang="ko-KR" dirty="0" err="1" smtClean="0"/>
              <a:t>CorrelationId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필터링되니</a:t>
            </a:r>
            <a:r>
              <a:rPr lang="ko-KR" altLang="en-US" dirty="0" smtClean="0"/>
              <a:t> 서버의 </a:t>
            </a:r>
            <a:r>
              <a:rPr lang="en-US" altLang="ko-KR" dirty="0" err="1" smtClean="0"/>
              <a:t>CorrelationId</a:t>
            </a:r>
            <a:r>
              <a:rPr lang="ko-KR" altLang="en-US" dirty="0" smtClean="0"/>
              <a:t>에 맞는 값을 전달해야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873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1.3 </a:t>
            </a:r>
            <a:r>
              <a:rPr lang="en-US" altLang="ko-KR" dirty="0" err="1" smtClean="0"/>
              <a:t>DsiSpcMq.cs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1960" y="1265419"/>
            <a:ext cx="4104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DsiSpcMq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변수선언부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외부에서 전달받을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관리하기위한 </a:t>
            </a:r>
            <a:r>
              <a:rPr lang="ko-KR" altLang="en-US" dirty="0" err="1" smtClean="0"/>
              <a:t>변수선언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클래스선언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호출지점이며</a:t>
            </a:r>
            <a:r>
              <a:rPr lang="ko-KR" altLang="en-US" dirty="0" smtClean="0"/>
              <a:t> 외부에서 전달받은 </a:t>
            </a:r>
            <a:r>
              <a:rPr lang="en-US" altLang="ko-KR" dirty="0" smtClean="0"/>
              <a:t>RSA</a:t>
            </a:r>
            <a:r>
              <a:rPr lang="ko-KR" altLang="en-US" dirty="0" smtClean="0"/>
              <a:t>알고리즘으로 암호화된 접속정보들을 </a:t>
            </a:r>
            <a:r>
              <a:rPr lang="en-US" altLang="ko-KR" dirty="0" err="1" smtClean="0"/>
              <a:t>clsCrypt</a:t>
            </a:r>
            <a:r>
              <a:rPr lang="en-US" altLang="ko-KR" dirty="0"/>
              <a:t> </a:t>
            </a:r>
            <a:r>
              <a:rPr lang="ko-KR" altLang="en-US" dirty="0" smtClean="0"/>
              <a:t>클래스를 이용하여 </a:t>
            </a:r>
            <a:r>
              <a:rPr lang="en-US" altLang="ko-KR" dirty="0" smtClean="0"/>
              <a:t>Decrypt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해당 클래스라이브러리는 관리되지 않는 메모리의 영역을 </a:t>
            </a:r>
            <a:r>
              <a:rPr lang="en-US" altLang="ko-KR" dirty="0" smtClean="0"/>
              <a:t>Heap</a:t>
            </a:r>
            <a:r>
              <a:rPr lang="ko-KR" altLang="en-US" dirty="0" smtClean="0"/>
              <a:t>에 저장해두었다가 </a:t>
            </a:r>
            <a:r>
              <a:rPr lang="en-US" altLang="ko-KR" dirty="0" err="1" smtClean="0"/>
              <a:t>SafeHandle</a:t>
            </a:r>
            <a:r>
              <a:rPr lang="ko-KR" altLang="en-US" dirty="0" smtClean="0"/>
              <a:t>객체를 이용하여 </a:t>
            </a:r>
            <a:r>
              <a:rPr lang="en-US" altLang="ko-KR" dirty="0" smtClean="0"/>
              <a:t>Dispose</a:t>
            </a:r>
            <a:r>
              <a:rPr lang="ko-KR" altLang="en-US" dirty="0" smtClean="0"/>
              <a:t>시켜주기 위해 </a:t>
            </a:r>
            <a:r>
              <a:rPr lang="en-US" altLang="ko-KR" dirty="0" err="1" smtClean="0"/>
              <a:t>Idisposable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사용하여 초기화 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5419"/>
            <a:ext cx="3467785" cy="50820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01546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51BDE1-6178-4F30-9C0E-4D0CB4B9D75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1.3 </a:t>
            </a:r>
            <a:r>
              <a:rPr lang="en-US" altLang="ko-KR" dirty="0" err="1" smtClean="0"/>
              <a:t>DsiSpcMq.cs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제목 12">
            <a:extLst>
              <a:ext uri="{FF2B5EF4-FFF2-40B4-BE49-F238E27FC236}">
                <a16:creationId xmlns:a16="http://schemas.microsoft.com/office/drawing/2014/main" id="{8989B315-B0C1-465F-93F2-25E54CB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5" y="47626"/>
            <a:ext cx="8122445" cy="583430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485566"/>
                </a:solidFill>
              </a:rPr>
              <a:t>1</a:t>
            </a:r>
            <a:r>
              <a:rPr lang="en-US" altLang="ko-KR" sz="2400" dirty="0" smtClean="0">
                <a:solidFill>
                  <a:srgbClr val="485566"/>
                </a:solidFill>
              </a:rPr>
              <a:t>. </a:t>
            </a:r>
            <a:r>
              <a:rPr lang="en-US" altLang="ko-KR" sz="2400" dirty="0" err="1" smtClean="0">
                <a:solidFill>
                  <a:srgbClr val="485566"/>
                </a:solidFill>
              </a:rPr>
              <a:t>DsiSpcMq</a:t>
            </a:r>
            <a:r>
              <a:rPr lang="en-US" altLang="ko-KR" sz="2400" dirty="0" smtClean="0">
                <a:solidFill>
                  <a:srgbClr val="485566"/>
                </a:solidFill>
              </a:rPr>
              <a:t> Library</a:t>
            </a:r>
            <a:endParaRPr lang="ko-KR" altLang="en-US" sz="2400" dirty="0">
              <a:solidFill>
                <a:srgbClr val="4855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1960" y="1250526"/>
            <a:ext cx="43581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DsiSpcMq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전송메서드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전송항목에</a:t>
            </a:r>
            <a:r>
              <a:rPr lang="ko-KR" altLang="en-US" dirty="0" smtClean="0"/>
              <a:t> 따른 메서드가 총 </a:t>
            </a:r>
            <a:r>
              <a:rPr lang="en-US" altLang="ko-KR" dirty="0" smtClean="0"/>
              <a:t>15</a:t>
            </a:r>
            <a:r>
              <a:rPr lang="ko-KR" altLang="en-US" dirty="0" smtClean="0"/>
              <a:t>개가 있다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공장정보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공정정보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라인정보</a:t>
            </a:r>
            <a:r>
              <a:rPr lang="en-US" altLang="ko-KR" dirty="0" smtClean="0"/>
              <a:t>….)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각 메서드는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업체코드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전송할 </a:t>
            </a:r>
            <a:r>
              <a:rPr lang="en-US" altLang="ko-KR" dirty="0" err="1" smtClean="0"/>
              <a:t>DataTable</a:t>
            </a:r>
            <a:r>
              <a:rPr lang="ko-KR" altLang="en-US" dirty="0" smtClean="0"/>
              <a:t>을 받으며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전송을 실행하기위한 </a:t>
            </a:r>
            <a:r>
              <a:rPr lang="en-US" altLang="ko-KR" dirty="0" err="1" smtClean="0"/>
              <a:t>clsAzureMq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생성한다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I/F</a:t>
            </a:r>
            <a:r>
              <a:rPr lang="ko-KR" altLang="en-US" dirty="0" err="1" smtClean="0"/>
              <a:t>정의서에</a:t>
            </a:r>
            <a:r>
              <a:rPr lang="ko-KR" altLang="en-US" dirty="0" smtClean="0"/>
              <a:t> 명시되어있는 </a:t>
            </a:r>
            <a:r>
              <a:rPr lang="ko-KR" altLang="en-US" dirty="0" err="1" smtClean="0"/>
              <a:t>전송항목의</a:t>
            </a:r>
            <a:r>
              <a:rPr lang="ko-KR" altLang="en-US" dirty="0" smtClean="0"/>
              <a:t> 데이터와 소스에 </a:t>
            </a:r>
            <a:r>
              <a:rPr lang="ko-KR" altLang="en-US" dirty="0" err="1" smtClean="0"/>
              <a:t>선언되어있는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가상컬럼의</a:t>
            </a:r>
            <a:r>
              <a:rPr lang="ko-KR" altLang="en-US" dirty="0" smtClean="0"/>
              <a:t> 명칭 및 타입이 일치하는 컬럼은 병합되고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일치하지않는 컬럼은 무시되어 두산인프라코어에서 필요한 데이터만 취합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sqlDBtype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varchar, numeric</a:t>
            </a:r>
            <a:r>
              <a:rPr lang="ko-KR" altLang="en-US" dirty="0" smtClean="0"/>
              <a:t>인 경우 </a:t>
            </a:r>
            <a:r>
              <a:rPr lang="en-US" altLang="ko-KR" dirty="0" err="1" smtClean="0"/>
              <a:t>c#</a:t>
            </a:r>
            <a:r>
              <a:rPr lang="ko-KR" altLang="en-US" dirty="0" smtClean="0"/>
              <a:t>에서는 각각 </a:t>
            </a:r>
            <a:r>
              <a:rPr lang="en-US" altLang="ko-KR" dirty="0" smtClean="0"/>
              <a:t>string,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처리하였다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모든 메서드는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bool</a:t>
            </a:r>
            <a:r>
              <a:rPr lang="ko-KR" altLang="en-US" dirty="0" smtClean="0"/>
              <a:t>로 처리하여 성공여부에 대한 값을 받을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7" y="1412776"/>
            <a:ext cx="3548911" cy="50308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21644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10638</TotalTime>
  <Words>1520</Words>
  <Application>Microsoft Office PowerPoint</Application>
  <PresentationFormat>화면 슬라이드 쇼(4:3)</PresentationFormat>
  <Paragraphs>198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테마</vt:lpstr>
      <vt:lpstr>Azure MQ I/F 프로그램 개발자 매뉴얼  </vt:lpstr>
      <vt:lpstr> 문서 버전</vt:lpstr>
      <vt:lpstr>1. DsiSpcMq Library</vt:lpstr>
      <vt:lpstr>1. DsiSpcMq Library</vt:lpstr>
      <vt:lpstr>1. DsiSpcMq Library</vt:lpstr>
      <vt:lpstr>1. DsiSpcMq Library</vt:lpstr>
      <vt:lpstr>1. DsiSpcMq Library</vt:lpstr>
      <vt:lpstr>1. DsiSpcMq Library</vt:lpstr>
      <vt:lpstr>1. DsiSpcMq Library</vt:lpstr>
      <vt:lpstr>1. DsiSpcMq Library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2. DsiMq_IF Program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강지훈</cp:lastModifiedBy>
  <cp:revision>951</cp:revision>
  <cp:lastPrinted>2022-01-03T03:24:38Z</cp:lastPrinted>
  <dcterms:created xsi:type="dcterms:W3CDTF">2019-11-21T03:08:43Z</dcterms:created>
  <dcterms:modified xsi:type="dcterms:W3CDTF">2022-03-11T04:21:39Z</dcterms:modified>
</cp:coreProperties>
</file>